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7" r:id="rId3"/>
    <p:sldId id="330" r:id="rId4"/>
    <p:sldId id="335" r:id="rId5"/>
    <p:sldId id="340" r:id="rId6"/>
    <p:sldId id="345" r:id="rId7"/>
    <p:sldId id="361" r:id="rId8"/>
    <p:sldId id="355" r:id="rId9"/>
    <p:sldId id="363" r:id="rId10"/>
    <p:sldId id="364" r:id="rId11"/>
    <p:sldId id="356" r:id="rId12"/>
    <p:sldId id="367" r:id="rId13"/>
    <p:sldId id="368" r:id="rId14"/>
    <p:sldId id="365" r:id="rId15"/>
    <p:sldId id="370" r:id="rId16"/>
    <p:sldId id="371" r:id="rId17"/>
    <p:sldId id="372" r:id="rId18"/>
  </p:sldIdLst>
  <p:sldSz cx="12192000" cy="6858000"/>
  <p:notesSz cx="6858000" cy="9144000"/>
  <p:embeddedFontLst>
    <p:embeddedFont>
      <p:font typeface="Inter" panose="02000503000000020004" charset="0"/>
      <p:regular r:id="rId24"/>
      <p:bold r:id="rId25"/>
    </p:embeddedFont>
    <p:embeddedFont>
      <p:font typeface="Inter Black" panose="02000503000000020004" charset="0"/>
      <p:bold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56" userDrawn="1">
          <p15:clr>
            <a:srgbClr val="A4A3A4"/>
          </p15:clr>
        </p15:guide>
        <p15:guide id="2" orient="horz" pos="4000" userDrawn="1">
          <p15:clr>
            <a:srgbClr val="A4A3A4"/>
          </p15:clr>
        </p15:guide>
        <p15:guide id="3" pos="250" userDrawn="1">
          <p15:clr>
            <a:srgbClr val="A4A3A4"/>
          </p15:clr>
        </p15:guide>
        <p15:guide id="4" orient="horz" pos="21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842"/>
    <a:srgbClr val="000000"/>
    <a:srgbClr val="272727"/>
    <a:srgbClr val="E31943"/>
    <a:srgbClr val="0292CC"/>
    <a:srgbClr val="333132"/>
    <a:srgbClr val="414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85012" autoAdjust="0"/>
  </p:normalViewPr>
  <p:slideViewPr>
    <p:cSldViewPr snapToGrid="0" snapToObjects="1" showGuides="1">
      <p:cViewPr varScale="1">
        <p:scale>
          <a:sx n="90" d="100"/>
          <a:sy n="90" d="100"/>
        </p:scale>
        <p:origin x="1482" y="84"/>
      </p:cViewPr>
      <p:guideLst>
        <p:guide pos="3856"/>
        <p:guide orient="horz" pos="4000"/>
        <p:guide pos="250"/>
        <p:guide orient="horz" pos="218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3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2.xml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FD622-D87E-4361-8D2E-55143966873E}" type="datetimeFigureOut">
              <a:rPr lang="zh-CN" altLang="en-US" smtClean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</a:fld>
            <a:endParaRPr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C8963-EC80-4359-960F-C2969331F295}" type="slidenum">
              <a:rPr lang="zh-CN" altLang="en-US" smtClean="0"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</a:fld>
            <a:endParaRPr lang="zh-CN" altLang="en-US"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664E438F-F317-454B-A277-957D2CACE9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E29AB4D8-4E46-4AF8-9C99-8D6AAADCA1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Inter" panose="02000503000000020004" charset="0"/>
        <a:ea typeface="Inter" panose="02000503000000020004" charset="0"/>
        <a:cs typeface="Inter" panose="020005030000000200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defRPr>
            </a:lvl1pPr>
          </a:lstStyle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nter" panose="02000503000000020004" charset="0"/>
          <a:ea typeface="Inter" panose="02000503000000020004" charset="0"/>
          <a:cs typeface="Inter" panose="020005030000000200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nter" panose="02000503000000020004" charset="0"/>
          <a:ea typeface="Inter" panose="02000503000000020004" charset="0"/>
          <a:cs typeface="Inter" panose="020005030000000200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nter" panose="02000503000000020004" charset="0"/>
          <a:ea typeface="Inter" panose="02000503000000020004" charset="0"/>
          <a:cs typeface="Inter" panose="020005030000000200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nter" panose="02000503000000020004" charset="0"/>
          <a:ea typeface="Inter" panose="02000503000000020004" charset="0"/>
          <a:cs typeface="Inter" panose="020005030000000200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" panose="02000503000000020004" charset="0"/>
          <a:ea typeface="Inter" panose="02000503000000020004" charset="0"/>
          <a:cs typeface="Inter" panose="020005030000000200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" panose="02000503000000020004" charset="0"/>
          <a:ea typeface="Inter" panose="02000503000000020004" charset="0"/>
          <a:cs typeface="Inter" panose="020005030000000200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/>
          <p:cNvSpPr/>
          <p:nvPr/>
        </p:nvSpPr>
        <p:spPr>
          <a:xfrm>
            <a:off x="2964232" y="-35420"/>
            <a:ext cx="9227768" cy="6893420"/>
          </a:xfrm>
          <a:custGeom>
            <a:avLst/>
            <a:gdLst>
              <a:gd name="connsiteX0" fmla="*/ 1847087 w 9227768"/>
              <a:gd name="connsiteY0" fmla="*/ 0 h 6893420"/>
              <a:gd name="connsiteX1" fmla="*/ 9227768 w 9227768"/>
              <a:gd name="connsiteY1" fmla="*/ 0 h 6893420"/>
              <a:gd name="connsiteX2" fmla="*/ 9227768 w 9227768"/>
              <a:gd name="connsiteY2" fmla="*/ 6893420 h 6893420"/>
              <a:gd name="connsiteX3" fmla="*/ 0 w 9227768"/>
              <a:gd name="connsiteY3" fmla="*/ 6893420 h 68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768" h="6893420">
                <a:moveTo>
                  <a:pt x="1847087" y="0"/>
                </a:moveTo>
                <a:lnTo>
                  <a:pt x="9227768" y="0"/>
                </a:lnTo>
                <a:lnTo>
                  <a:pt x="9227768" y="6893420"/>
                </a:lnTo>
                <a:lnTo>
                  <a:pt x="0" y="68934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pic>
        <p:nvPicPr>
          <p:cNvPr id="3" name="图片 2" descr="C:\Users\kingsoft\Desktop\图片\图片\VCG41N826690612.jpgVCG41N8266906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216910" y="1142365"/>
            <a:ext cx="8521065" cy="5678805"/>
          </a:xfrm>
          <a:prstGeom prst="rect">
            <a:avLst/>
          </a:prstGeom>
        </p:spPr>
      </p:pic>
      <p:sp>
        <p:nvSpPr>
          <p:cNvPr id="25" name="任意多边形: 形状 24"/>
          <p:cNvSpPr/>
          <p:nvPr/>
        </p:nvSpPr>
        <p:spPr>
          <a:xfrm>
            <a:off x="371475" y="333376"/>
            <a:ext cx="7324282" cy="6191250"/>
          </a:xfrm>
          <a:custGeom>
            <a:avLst/>
            <a:gdLst>
              <a:gd name="connsiteX0" fmla="*/ 0 w 7324282"/>
              <a:gd name="connsiteY0" fmla="*/ 0 h 6191250"/>
              <a:gd name="connsiteX1" fmla="*/ 7324282 w 7324282"/>
              <a:gd name="connsiteY1" fmla="*/ 0 h 6191250"/>
              <a:gd name="connsiteX2" fmla="*/ 5665341 w 7324282"/>
              <a:gd name="connsiteY2" fmla="*/ 6191250 h 6191250"/>
              <a:gd name="connsiteX3" fmla="*/ 0 w 7324282"/>
              <a:gd name="connsiteY3" fmla="*/ 619125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4282" h="6191250">
                <a:moveTo>
                  <a:pt x="0" y="0"/>
                </a:moveTo>
                <a:lnTo>
                  <a:pt x="7324282" y="0"/>
                </a:lnTo>
                <a:lnTo>
                  <a:pt x="5665341" y="6191250"/>
                </a:lnTo>
                <a:lnTo>
                  <a:pt x="0" y="61912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371475" y="4817745"/>
            <a:ext cx="2073275" cy="4191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accent1"/>
              </a:solidFill>
              <a:cs typeface="Inter" panose="020005030000000200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1365" y="4842510"/>
            <a:ext cx="1423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RAHUL E.R.</a:t>
            </a:r>
            <a:endParaRPr lang="en-IN" altLang="en-US" dirty="0">
              <a:solidFill>
                <a:schemeClr val="bg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65" name="等腰三角形 64"/>
          <p:cNvSpPr/>
          <p:nvPr/>
        </p:nvSpPr>
        <p:spPr>
          <a:xfrm rot="2700000">
            <a:off x="-272074" y="4428370"/>
            <a:ext cx="1339173" cy="1339173"/>
          </a:xfrm>
          <a:prstGeom prst="triangle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925831" y="569832"/>
            <a:ext cx="5120793" cy="5437302"/>
            <a:chOff x="925831" y="569832"/>
            <a:chExt cx="5120793" cy="5437302"/>
          </a:xfrm>
        </p:grpSpPr>
        <p:sp>
          <p:nvSpPr>
            <p:cNvPr id="36" name="等腰三角形 35"/>
            <p:cNvSpPr/>
            <p:nvPr/>
          </p:nvSpPr>
          <p:spPr>
            <a:xfrm rot="12600000">
              <a:off x="5562622" y="795770"/>
              <a:ext cx="484002" cy="369187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 rot="17100000">
              <a:off x="3054524" y="4162538"/>
              <a:ext cx="1844597" cy="1844595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17100000">
              <a:off x="3803766" y="4073990"/>
              <a:ext cx="1305907" cy="1305905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17100000">
              <a:off x="956528" y="673628"/>
              <a:ext cx="445658" cy="445658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2600000">
              <a:off x="5556743" y="913846"/>
              <a:ext cx="407096" cy="325072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17100000">
              <a:off x="925831" y="569832"/>
              <a:ext cx="455378" cy="455378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 flipV="1">
              <a:off x="5412154" y="1489202"/>
              <a:ext cx="103684" cy="107966"/>
            </a:xfrm>
            <a:prstGeom prst="rect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7" name="等腰三角形 66"/>
            <p:cNvSpPr/>
            <p:nvPr/>
          </p:nvSpPr>
          <p:spPr>
            <a:xfrm rot="15300000">
              <a:off x="1193263" y="1923904"/>
              <a:ext cx="2961534" cy="2073498"/>
            </a:xfrm>
            <a:prstGeom prst="triangle">
              <a:avLst/>
            </a:prstGeom>
            <a:solidFill>
              <a:schemeClr val="bg2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84242" y="1492038"/>
            <a:ext cx="5677743" cy="2243110"/>
            <a:chOff x="3257129" y="268543"/>
            <a:chExt cx="5677743" cy="2243110"/>
          </a:xfrm>
        </p:grpSpPr>
        <p:sp>
          <p:nvSpPr>
            <p:cNvPr id="14" name="文本框 13"/>
            <p:cNvSpPr txBox="1"/>
            <p:nvPr/>
          </p:nvSpPr>
          <p:spPr>
            <a:xfrm>
              <a:off x="3257129" y="268543"/>
              <a:ext cx="5677743" cy="181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GB" sz="2800" b="1" dirty="0">
                  <a:solidFill>
                    <a:schemeClr val="bg1"/>
                  </a:solidFill>
                  <a:latin typeface="Inter Black" panose="02000503000000020004" charset="0"/>
                  <a:ea typeface="Inter" panose="02000503000000020004" charset="0"/>
                  <a:cs typeface="Inter Black" panose="02000503000000020004" charset="0"/>
                </a:rPr>
                <a:t>Exploratory Data Analysis for Real Estate Pricing: Unveiling the</a:t>
              </a:r>
              <a:r>
                <a:rPr lang="en-IN" altLang="en-US" sz="2800" b="1" dirty="0">
                  <a:solidFill>
                    <a:schemeClr val="bg1"/>
                  </a:solidFill>
                  <a:latin typeface="Inter Black" panose="02000503000000020004" charset="0"/>
                  <a:ea typeface="Inter" panose="02000503000000020004" charset="0"/>
                  <a:cs typeface="Inter Black" panose="02000503000000020004" charset="0"/>
                </a:rPr>
                <a:t> </a:t>
              </a:r>
              <a:r>
                <a:rPr lang="en-US" altLang="en-GB" sz="2800" b="1" dirty="0">
                  <a:solidFill>
                    <a:schemeClr val="bg1"/>
                  </a:solidFill>
                  <a:latin typeface="Inter Black" panose="02000503000000020004" charset="0"/>
                  <a:ea typeface="Inter" panose="02000503000000020004" charset="0"/>
                  <a:cs typeface="Inter Black" panose="02000503000000020004" charset="0"/>
                </a:rPr>
                <a:t>Dynamics of House Valuation in a Dynamic Market</a:t>
              </a:r>
              <a:endParaRPr lang="en-US" altLang="en-GB" sz="2800" b="1" dirty="0">
                <a:solidFill>
                  <a:schemeClr val="bg1"/>
                </a:solidFill>
                <a:latin typeface="Inter Black" panose="02000503000000020004" charset="0"/>
                <a:ea typeface="Inter" panose="02000503000000020004" charset="0"/>
                <a:cs typeface="Inter Black" panose="02000503000000020004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3276179" y="2204948"/>
              <a:ext cx="513003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tx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 </a:t>
              </a:r>
              <a:endParaRPr lang="en-US" altLang="zh-CN" sz="1400" dirty="0">
                <a:solidFill>
                  <a:schemeClr val="tx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120878" y="485998"/>
            <a:ext cx="1776014" cy="5949794"/>
            <a:chOff x="5777427" y="485998"/>
            <a:chExt cx="1776014" cy="5949794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7021726" y="485998"/>
              <a:ext cx="531715" cy="1924758"/>
            </a:xfrm>
            <a:prstGeom prst="line">
              <a:avLst/>
            </a:prstGeom>
            <a:ln>
              <a:solidFill>
                <a:schemeClr val="accent2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5777427" y="1597168"/>
              <a:ext cx="1336671" cy="4838624"/>
            </a:xfrm>
            <a:prstGeom prst="line">
              <a:avLst/>
            </a:prstGeom>
            <a:ln>
              <a:solidFill>
                <a:schemeClr val="accent2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5777426" y="485998"/>
            <a:ext cx="1776015" cy="5949794"/>
            <a:chOff x="5777426" y="485998"/>
            <a:chExt cx="1776015" cy="5949794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6688861" y="485998"/>
              <a:ext cx="864580" cy="3129698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5777426" y="3009427"/>
              <a:ext cx="946535" cy="3426365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8746173" y="333375"/>
            <a:ext cx="2947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IN" altLang="en-US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NextHikes IT SOLUTIONS</a:t>
            </a:r>
            <a:endParaRPr lang="en-IN" altLang="en-US" dirty="0">
              <a:solidFill>
                <a:schemeClr val="bg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/>
          <p:nvPr/>
        </p:nvSpPr>
        <p:spPr>
          <a:xfrm>
            <a:off x="371475" y="333375"/>
            <a:ext cx="11753850" cy="6191250"/>
          </a:xfrm>
          <a:custGeom>
            <a:avLst/>
            <a:gdLst>
              <a:gd name="connsiteX0" fmla="*/ 0 w 7324282"/>
              <a:gd name="connsiteY0" fmla="*/ 0 h 6191250"/>
              <a:gd name="connsiteX1" fmla="*/ 7324282 w 7324282"/>
              <a:gd name="connsiteY1" fmla="*/ 0 h 6191250"/>
              <a:gd name="connsiteX2" fmla="*/ 5665341 w 7324282"/>
              <a:gd name="connsiteY2" fmla="*/ 6191250 h 6191250"/>
              <a:gd name="connsiteX3" fmla="*/ 0 w 7324282"/>
              <a:gd name="connsiteY3" fmla="*/ 619125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4282" h="6191250">
                <a:moveTo>
                  <a:pt x="0" y="0"/>
                </a:moveTo>
                <a:lnTo>
                  <a:pt x="7324282" y="0"/>
                </a:lnTo>
                <a:lnTo>
                  <a:pt x="5665341" y="6191250"/>
                </a:lnTo>
                <a:lnTo>
                  <a:pt x="0" y="61912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5" name="等腰三角形 64"/>
          <p:cNvSpPr/>
          <p:nvPr/>
        </p:nvSpPr>
        <p:spPr>
          <a:xfrm rot="2700000">
            <a:off x="-272074" y="4428370"/>
            <a:ext cx="1339173" cy="1339173"/>
          </a:xfrm>
          <a:prstGeom prst="triangle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925831" y="569832"/>
            <a:ext cx="5120793" cy="5437302"/>
            <a:chOff x="925831" y="569832"/>
            <a:chExt cx="5120793" cy="5437302"/>
          </a:xfrm>
        </p:grpSpPr>
        <p:sp>
          <p:nvSpPr>
            <p:cNvPr id="36" name="等腰三角形 35"/>
            <p:cNvSpPr/>
            <p:nvPr/>
          </p:nvSpPr>
          <p:spPr>
            <a:xfrm rot="12600000">
              <a:off x="5562622" y="795770"/>
              <a:ext cx="484002" cy="369187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 rot="17100000">
              <a:off x="3054524" y="4162538"/>
              <a:ext cx="1844597" cy="1844595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17100000">
              <a:off x="3803766" y="4073990"/>
              <a:ext cx="1305907" cy="1305905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17100000">
              <a:off x="956528" y="673628"/>
              <a:ext cx="445658" cy="445658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2600000">
              <a:off x="5556743" y="913846"/>
              <a:ext cx="407096" cy="325072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17100000">
              <a:off x="925831" y="569832"/>
              <a:ext cx="455378" cy="455378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 flipV="1">
              <a:off x="5412154" y="1489202"/>
              <a:ext cx="103684" cy="107966"/>
            </a:xfrm>
            <a:prstGeom prst="rect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7" name="等腰三角形 66"/>
            <p:cNvSpPr/>
            <p:nvPr/>
          </p:nvSpPr>
          <p:spPr>
            <a:xfrm rot="15300000">
              <a:off x="1193263" y="1923904"/>
              <a:ext cx="2961534" cy="2073498"/>
            </a:xfrm>
            <a:prstGeom prst="triangle">
              <a:avLst/>
            </a:prstGeom>
            <a:solidFill>
              <a:schemeClr val="bg2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444750" y="2232660"/>
            <a:ext cx="5677535" cy="1203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GB" sz="4400" b="1" dirty="0">
                <a:solidFill>
                  <a:schemeClr val="bg1"/>
                </a:solidFill>
                <a:latin typeface="Inter Black" panose="02000503000000020004" charset="0"/>
                <a:ea typeface="Inter" panose="02000503000000020004" charset="0"/>
                <a:cs typeface="Inter Black" panose="02000503000000020004" charset="0"/>
              </a:rPr>
              <a:t>Market Trends and Temporal Analysis</a:t>
            </a:r>
            <a:endParaRPr lang="en-US" altLang="en-GB" sz="4400" b="1" dirty="0">
              <a:solidFill>
                <a:schemeClr val="bg1"/>
              </a:solidFill>
              <a:latin typeface="Inter Black" panose="02000503000000020004" charset="0"/>
              <a:ea typeface="Inter" panose="02000503000000020004" charset="0"/>
              <a:cs typeface="Inter Black" panose="0200050300000002000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20878" y="485998"/>
            <a:ext cx="1776014" cy="5949794"/>
            <a:chOff x="5777427" y="485998"/>
            <a:chExt cx="1776014" cy="5949794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7021726" y="485998"/>
              <a:ext cx="531715" cy="1924758"/>
            </a:xfrm>
            <a:prstGeom prst="line">
              <a:avLst/>
            </a:prstGeom>
            <a:ln>
              <a:solidFill>
                <a:schemeClr val="accent2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5777427" y="1597168"/>
              <a:ext cx="1336671" cy="4838624"/>
            </a:xfrm>
            <a:prstGeom prst="line">
              <a:avLst/>
            </a:prstGeom>
            <a:ln>
              <a:solidFill>
                <a:schemeClr val="accent2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8471731" y="574898"/>
            <a:ext cx="1776015" cy="5949794"/>
            <a:chOff x="5777426" y="485998"/>
            <a:chExt cx="1776015" cy="5949794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6688861" y="485998"/>
              <a:ext cx="864580" cy="3129698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5777426" y="3009427"/>
              <a:ext cx="946535" cy="3426365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8025" y="261620"/>
            <a:ext cx="10725150" cy="81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30000"/>
              </a:lnSpc>
              <a:buNone/>
            </a:pPr>
            <a:r>
              <a:rPr lang="en-US" altLang="en-GB" sz="3600" b="1" dirty="0" smtClean="0">
                <a:solidFill>
                  <a:schemeClr val="accent2"/>
                </a:solidFill>
                <a:sym typeface="+mn-ea"/>
              </a:rPr>
              <a:t>Historical Pricing Trend</a:t>
            </a:r>
            <a:r>
              <a:rPr lang="en-US" altLang="en-GB" sz="3600" dirty="0" smtClean="0">
                <a:solidFill>
                  <a:schemeClr val="accent2"/>
                </a:solidFill>
                <a:sym typeface="+mn-ea"/>
              </a:rPr>
              <a:t>s</a:t>
            </a:r>
            <a:endParaRPr lang="en-US" altLang="en-GB" sz="36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33375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21" name="矩形 20"/>
          <p:cNvSpPr/>
          <p:nvPr/>
        </p:nvSpPr>
        <p:spPr>
          <a:xfrm rot="16200000">
            <a:off x="11313207" y="6350682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22630" y="1323340"/>
            <a:ext cx="5952490" cy="6108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v"/>
            </a:pPr>
            <a:r>
              <a:rPr lang="en-US" altLang="en-GB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house prices increased steadily over the years</a:t>
            </a:r>
            <a:endParaRPr lang="en-US" altLang="en-GB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v"/>
            </a:pPr>
            <a:endParaRPr lang="en-US" altLang="en-GB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v"/>
            </a:pPr>
            <a:r>
              <a:rPr lang="en-US" altLang="en-GB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Short-term fluctuations observed due to market conditions</a:t>
            </a:r>
            <a:endParaRPr lang="en-US" altLang="en-GB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l">
              <a:lnSpc>
                <a:spcPct val="130000"/>
              </a:lnSpc>
              <a:buNone/>
            </a:pPr>
            <a:endParaRPr lang="en-US" altLang="en-GB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l">
              <a:lnSpc>
                <a:spcPct val="130000"/>
              </a:lnSpc>
              <a:buNone/>
            </a:pPr>
            <a:r>
              <a:rPr lang="en-US" altLang="en-GB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  <a:endParaRPr lang="en-US" altLang="en-GB" b="1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l">
              <a:lnSpc>
                <a:spcPct val="130000"/>
              </a:lnSpc>
              <a:buNone/>
            </a:pPr>
            <a:endParaRPr lang="en-US" altLang="en-GB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 algn="l">
              <a:lnSpc>
                <a:spcPct val="130000"/>
              </a:lnSpc>
              <a:buNone/>
            </a:pPr>
            <a:r>
              <a:rPr lang="en-US" altLang="en-GB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conditions and economic cycles influence pricing, but structural property features remain the dominant drivers.</a:t>
            </a:r>
            <a:endParaRPr lang="en-US" altLang="en-GB" dirty="0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152890" y="2529840"/>
            <a:ext cx="4064000" cy="570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endParaRPr lang="en-GB" alt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5120" y="1322705"/>
            <a:ext cx="5160010" cy="44488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25" name="任意多边形: 形状 24"/>
          <p:cNvSpPr/>
          <p:nvPr/>
        </p:nvSpPr>
        <p:spPr>
          <a:xfrm>
            <a:off x="371475" y="333375"/>
            <a:ext cx="11753850" cy="6191250"/>
          </a:xfrm>
          <a:custGeom>
            <a:avLst/>
            <a:gdLst>
              <a:gd name="connsiteX0" fmla="*/ 0 w 7324282"/>
              <a:gd name="connsiteY0" fmla="*/ 0 h 6191250"/>
              <a:gd name="connsiteX1" fmla="*/ 7324282 w 7324282"/>
              <a:gd name="connsiteY1" fmla="*/ 0 h 6191250"/>
              <a:gd name="connsiteX2" fmla="*/ 5665341 w 7324282"/>
              <a:gd name="connsiteY2" fmla="*/ 6191250 h 6191250"/>
              <a:gd name="connsiteX3" fmla="*/ 0 w 7324282"/>
              <a:gd name="connsiteY3" fmla="*/ 619125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4282" h="6191250">
                <a:moveTo>
                  <a:pt x="0" y="0"/>
                </a:moveTo>
                <a:lnTo>
                  <a:pt x="7324282" y="0"/>
                </a:lnTo>
                <a:lnTo>
                  <a:pt x="5665341" y="6191250"/>
                </a:lnTo>
                <a:lnTo>
                  <a:pt x="0" y="61912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en-GB" sz="4000" b="1">
                <a:latin typeface="Arial" panose="020B0604020202020204" pitchFamily="34" charset="0"/>
                <a:cs typeface="Arial" panose="020B0604020202020204" pitchFamily="34" charset="0"/>
              </a:rPr>
              <a:t>Amenities and Customer Preferences</a:t>
            </a:r>
            <a:endParaRPr lang="en-US" altLang="en-GB" sz="4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925831" y="569832"/>
            <a:ext cx="5120793" cy="5437302"/>
            <a:chOff x="925831" y="569832"/>
            <a:chExt cx="5120793" cy="5437302"/>
          </a:xfrm>
        </p:grpSpPr>
        <p:sp>
          <p:nvSpPr>
            <p:cNvPr id="36" name="等腰三角形 35"/>
            <p:cNvSpPr/>
            <p:nvPr/>
          </p:nvSpPr>
          <p:spPr>
            <a:xfrm rot="12600000">
              <a:off x="5562622" y="795770"/>
              <a:ext cx="484002" cy="369187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 rot="17100000">
              <a:off x="3054524" y="4162538"/>
              <a:ext cx="1844597" cy="1844595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17100000">
              <a:off x="3803766" y="4073990"/>
              <a:ext cx="1305907" cy="1305905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17100000">
              <a:off x="956528" y="673628"/>
              <a:ext cx="445658" cy="445658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2600000">
              <a:off x="5556743" y="913846"/>
              <a:ext cx="407096" cy="325072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17100000">
              <a:off x="925831" y="569832"/>
              <a:ext cx="455378" cy="455378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 flipV="1">
              <a:off x="5412154" y="1489202"/>
              <a:ext cx="103684" cy="107966"/>
            </a:xfrm>
            <a:prstGeom prst="rect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7" name="等腰三角形 66"/>
            <p:cNvSpPr/>
            <p:nvPr/>
          </p:nvSpPr>
          <p:spPr>
            <a:xfrm rot="15300000">
              <a:off x="1193263" y="1923904"/>
              <a:ext cx="2961534" cy="2073498"/>
            </a:xfrm>
            <a:prstGeom prst="triangle">
              <a:avLst/>
            </a:prstGeom>
            <a:solidFill>
              <a:schemeClr val="bg2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6" name="组合 69"/>
          <p:cNvGrpSpPr/>
          <p:nvPr/>
        </p:nvGrpSpPr>
        <p:grpSpPr>
          <a:xfrm>
            <a:off x="1052831" y="696832"/>
            <a:ext cx="5120793" cy="5437302"/>
            <a:chOff x="925831" y="569832"/>
            <a:chExt cx="5120793" cy="5437302"/>
          </a:xfrm>
        </p:grpSpPr>
        <p:sp>
          <p:nvSpPr>
            <p:cNvPr id="7" name="等腰三角形 35"/>
            <p:cNvSpPr/>
            <p:nvPr/>
          </p:nvSpPr>
          <p:spPr>
            <a:xfrm rot="12600000">
              <a:off x="5562622" y="795770"/>
              <a:ext cx="484002" cy="369187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8" name="等腰三角形 36"/>
            <p:cNvSpPr/>
            <p:nvPr/>
          </p:nvSpPr>
          <p:spPr>
            <a:xfrm rot="17100000">
              <a:off x="3054524" y="4162538"/>
              <a:ext cx="1844597" cy="1844595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" name="等腰三角形 37"/>
            <p:cNvSpPr/>
            <p:nvPr/>
          </p:nvSpPr>
          <p:spPr>
            <a:xfrm rot="17100000">
              <a:off x="3803766" y="4073990"/>
              <a:ext cx="1305907" cy="1305905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等腰三角形 38"/>
            <p:cNvSpPr/>
            <p:nvPr/>
          </p:nvSpPr>
          <p:spPr>
            <a:xfrm rot="17100000">
              <a:off x="956528" y="673628"/>
              <a:ext cx="445658" cy="445658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1" name="等腰三角形 39"/>
            <p:cNvSpPr/>
            <p:nvPr/>
          </p:nvSpPr>
          <p:spPr>
            <a:xfrm rot="12600000">
              <a:off x="5556743" y="913846"/>
              <a:ext cx="407096" cy="325072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等腰三角形 40"/>
            <p:cNvSpPr/>
            <p:nvPr/>
          </p:nvSpPr>
          <p:spPr>
            <a:xfrm rot="17100000">
              <a:off x="925831" y="569832"/>
              <a:ext cx="455378" cy="455378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矩形 65"/>
            <p:cNvSpPr/>
            <p:nvPr/>
          </p:nvSpPr>
          <p:spPr>
            <a:xfrm flipV="1">
              <a:off x="5412154" y="1489202"/>
              <a:ext cx="103684" cy="107966"/>
            </a:xfrm>
            <a:prstGeom prst="rect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等腰三角形 66"/>
            <p:cNvSpPr/>
            <p:nvPr/>
          </p:nvSpPr>
          <p:spPr>
            <a:xfrm rot="15300000">
              <a:off x="1193263" y="1923904"/>
              <a:ext cx="2961534" cy="2073498"/>
            </a:xfrm>
            <a:prstGeom prst="triangle">
              <a:avLst/>
            </a:prstGeom>
            <a:solidFill>
              <a:schemeClr val="bg2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16" name="组合 69"/>
          <p:cNvGrpSpPr/>
          <p:nvPr/>
        </p:nvGrpSpPr>
        <p:grpSpPr>
          <a:xfrm>
            <a:off x="1179831" y="823832"/>
            <a:ext cx="5120793" cy="5437302"/>
            <a:chOff x="925831" y="569832"/>
            <a:chExt cx="5120793" cy="5437302"/>
          </a:xfrm>
        </p:grpSpPr>
        <p:sp>
          <p:nvSpPr>
            <p:cNvPr id="17" name="等腰三角形 35"/>
            <p:cNvSpPr/>
            <p:nvPr/>
          </p:nvSpPr>
          <p:spPr>
            <a:xfrm rot="12600000">
              <a:off x="5562622" y="795770"/>
              <a:ext cx="484002" cy="369187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8" name="等腰三角形 36"/>
            <p:cNvSpPr/>
            <p:nvPr/>
          </p:nvSpPr>
          <p:spPr>
            <a:xfrm rot="17100000">
              <a:off x="3054524" y="4162538"/>
              <a:ext cx="1844597" cy="1844595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9" name="等腰三角形 37"/>
            <p:cNvSpPr/>
            <p:nvPr/>
          </p:nvSpPr>
          <p:spPr>
            <a:xfrm rot="17100000">
              <a:off x="3803766" y="4073990"/>
              <a:ext cx="1305907" cy="1305905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" name="等腰三角形 38"/>
            <p:cNvSpPr/>
            <p:nvPr/>
          </p:nvSpPr>
          <p:spPr>
            <a:xfrm rot="17100000">
              <a:off x="956528" y="673628"/>
              <a:ext cx="445658" cy="445658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1" name="等腰三角形 39"/>
            <p:cNvSpPr/>
            <p:nvPr/>
          </p:nvSpPr>
          <p:spPr>
            <a:xfrm rot="12600000">
              <a:off x="5556743" y="913846"/>
              <a:ext cx="407096" cy="325072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2" name="等腰三角形 40"/>
            <p:cNvSpPr/>
            <p:nvPr/>
          </p:nvSpPr>
          <p:spPr>
            <a:xfrm rot="17100000">
              <a:off x="925831" y="569832"/>
              <a:ext cx="455378" cy="455378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3" name="矩形 65"/>
            <p:cNvSpPr/>
            <p:nvPr/>
          </p:nvSpPr>
          <p:spPr>
            <a:xfrm flipV="1">
              <a:off x="5412154" y="1489202"/>
              <a:ext cx="103684" cy="107966"/>
            </a:xfrm>
            <a:prstGeom prst="rect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4" name="等腰三角形 66"/>
            <p:cNvSpPr/>
            <p:nvPr/>
          </p:nvSpPr>
          <p:spPr>
            <a:xfrm rot="15300000">
              <a:off x="1193263" y="1923904"/>
              <a:ext cx="2961534" cy="2073498"/>
            </a:xfrm>
            <a:prstGeom prst="triangle">
              <a:avLst/>
            </a:prstGeom>
            <a:solidFill>
              <a:schemeClr val="bg2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等腰三角形 64"/>
          <p:cNvSpPr/>
          <p:nvPr/>
        </p:nvSpPr>
        <p:spPr>
          <a:xfrm rot="2700000">
            <a:off x="-272074" y="4428370"/>
            <a:ext cx="1339173" cy="1339173"/>
          </a:xfrm>
          <a:prstGeom prst="triangle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40950" y="333375"/>
            <a:ext cx="15347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YOUR LOGO</a:t>
            </a:r>
            <a:endParaRPr lang="en-US" dirty="0">
              <a:solidFill>
                <a:schemeClr val="bg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36905" y="1032510"/>
            <a:ext cx="5240655" cy="4370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Garage</a:t>
            </a:r>
            <a:endParaRPr lang="en-US" alt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lang="en-US" altLang="en-GB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v"/>
            </a:pPr>
            <a:r>
              <a:rPr lang="en-US" alt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Houses with attached or built-in garages command higher prices</a:t>
            </a:r>
            <a:endParaRPr lang="en-US" altLang="en-GB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v"/>
            </a:pPr>
            <a:r>
              <a:rPr lang="en-US" alt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No-garage houses sell at a discount</a:t>
            </a:r>
            <a:endParaRPr lang="en-US" altLang="en-GB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lang="en-US" alt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alt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Pool</a:t>
            </a:r>
            <a:endParaRPr lang="en-US" altLang="en-GB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lang="en-US" altLang="en-GB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v"/>
            </a:pPr>
            <a:r>
              <a:rPr lang="en-US" alt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Pools increase value only in high-end segments</a:t>
            </a:r>
            <a:endParaRPr lang="en-US" altLang="en-GB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v"/>
            </a:pPr>
            <a:r>
              <a:rPr lang="en-US" altLang="en-GB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Minimal impact on mid-range properties</a:t>
            </a:r>
            <a:endParaRPr lang="en-US" altLang="en-GB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endParaRPr lang="en-US" altLang="en-GB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30000"/>
              </a:lnSpc>
            </a:pPr>
            <a:r>
              <a:rPr lang="en-US" alt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Amenities enhance value only when aligned with target buyer segments.</a:t>
            </a:r>
            <a:endParaRPr lang="en-US" altLang="en-GB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5780" y="332740"/>
            <a:ext cx="6085840" cy="3560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055" y="3865245"/>
            <a:ext cx="6028690" cy="27520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24"/>
          <p:cNvSpPr/>
          <p:nvPr/>
        </p:nvSpPr>
        <p:spPr>
          <a:xfrm>
            <a:off x="0" y="0"/>
            <a:ext cx="12211050" cy="691642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15" name="矩形 1"/>
          <p:cNvSpPr/>
          <p:nvPr/>
        </p:nvSpPr>
        <p:spPr>
          <a:xfrm>
            <a:off x="-19050" y="-58420"/>
            <a:ext cx="12192000" cy="691642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16" name="矩形 24"/>
          <p:cNvSpPr/>
          <p:nvPr/>
        </p:nvSpPr>
        <p:spPr>
          <a:xfrm>
            <a:off x="-19050" y="-58420"/>
            <a:ext cx="12211050" cy="691642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17" name="矩形 40"/>
          <p:cNvSpPr/>
          <p:nvPr/>
        </p:nvSpPr>
        <p:spPr>
          <a:xfrm>
            <a:off x="3632200" y="2043112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632200" y="4592816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337729" y="2043112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337729" y="4592816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7" name="等腰三角形 56"/>
          <p:cNvSpPr/>
          <p:nvPr/>
        </p:nvSpPr>
        <p:spPr>
          <a:xfrm rot="17100000">
            <a:off x="8879936" y="4536863"/>
            <a:ext cx="1844597" cy="1844595"/>
          </a:xfrm>
          <a:prstGeom prst="triangle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8" name="等腰三角形 57"/>
          <p:cNvSpPr/>
          <p:nvPr/>
        </p:nvSpPr>
        <p:spPr>
          <a:xfrm rot="17100000">
            <a:off x="9629178" y="4448315"/>
            <a:ext cx="1305907" cy="1305905"/>
          </a:xfrm>
          <a:prstGeom prst="triangle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9" name="等腰三角形 58"/>
          <p:cNvSpPr/>
          <p:nvPr/>
        </p:nvSpPr>
        <p:spPr>
          <a:xfrm rot="17100000">
            <a:off x="1891071" y="686271"/>
            <a:ext cx="445658" cy="445658"/>
          </a:xfrm>
          <a:prstGeom prst="triangle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18" name="组合 3"/>
          <p:cNvGrpSpPr/>
          <p:nvPr/>
        </p:nvGrpSpPr>
        <p:grpSpPr>
          <a:xfrm>
            <a:off x="9729717" y="333375"/>
            <a:ext cx="1328218" cy="1201508"/>
            <a:chOff x="10148885" y="712555"/>
            <a:chExt cx="489881" cy="443148"/>
          </a:xfrm>
        </p:grpSpPr>
        <p:sp>
          <p:nvSpPr>
            <p:cNvPr id="56" name="等腰三角形 55"/>
            <p:cNvSpPr/>
            <p:nvPr/>
          </p:nvSpPr>
          <p:spPr>
            <a:xfrm rot="12600000">
              <a:off x="10154764" y="712555"/>
              <a:ext cx="484002" cy="369187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2600000">
              <a:off x="10148885" y="830631"/>
              <a:ext cx="407096" cy="325072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61" name="等腰三角形 60"/>
          <p:cNvSpPr/>
          <p:nvPr/>
        </p:nvSpPr>
        <p:spPr>
          <a:xfrm rot="17100000">
            <a:off x="1860374" y="582475"/>
            <a:ext cx="455378" cy="455378"/>
          </a:xfrm>
          <a:prstGeom prst="triangle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2" name="矩形 61"/>
          <p:cNvSpPr/>
          <p:nvPr/>
        </p:nvSpPr>
        <p:spPr>
          <a:xfrm flipV="1">
            <a:off x="10004296" y="1405987"/>
            <a:ext cx="103684" cy="107966"/>
          </a:xfrm>
          <a:prstGeom prst="rect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3" name="等腰三角形 62"/>
          <p:cNvSpPr/>
          <p:nvPr/>
        </p:nvSpPr>
        <p:spPr>
          <a:xfrm rot="15300000">
            <a:off x="4437456" y="2530348"/>
            <a:ext cx="2961534" cy="2073498"/>
          </a:xfrm>
          <a:prstGeom prst="triangle">
            <a:avLst/>
          </a:prstGeom>
          <a:solidFill>
            <a:schemeClr val="bg2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19" name="组合 2"/>
          <p:cNvGrpSpPr/>
          <p:nvPr/>
        </p:nvGrpSpPr>
        <p:grpSpPr>
          <a:xfrm>
            <a:off x="-588636" y="3215994"/>
            <a:ext cx="2702536" cy="2542100"/>
            <a:chOff x="497709" y="3362234"/>
            <a:chExt cx="2055147" cy="1933145"/>
          </a:xfrm>
        </p:grpSpPr>
        <p:sp>
          <p:nvSpPr>
            <p:cNvPr id="64" name="等腰三角形 63"/>
            <p:cNvSpPr/>
            <p:nvPr/>
          </p:nvSpPr>
          <p:spPr>
            <a:xfrm rot="17100000">
              <a:off x="497708" y="3450783"/>
              <a:ext cx="1844597" cy="1844595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20" name="等腰三角形 64"/>
            <p:cNvSpPr/>
            <p:nvPr/>
          </p:nvSpPr>
          <p:spPr>
            <a:xfrm rot="17100000">
              <a:off x="1246950" y="3362235"/>
              <a:ext cx="1305907" cy="1305905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21" name="矩形 65"/>
          <p:cNvSpPr/>
          <p:nvPr/>
        </p:nvSpPr>
        <p:spPr>
          <a:xfrm flipV="1">
            <a:off x="2285181" y="1549102"/>
            <a:ext cx="163486" cy="170238"/>
          </a:xfrm>
          <a:prstGeom prst="rect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 rot="0">
            <a:off x="3255010" y="2254885"/>
            <a:ext cx="5700395" cy="2559685"/>
            <a:chOff x="2548762" y="1985219"/>
            <a:chExt cx="5700395" cy="2559685"/>
          </a:xfrm>
        </p:grpSpPr>
        <p:sp>
          <p:nvSpPr>
            <p:cNvPr id="32" name="文本框 31"/>
            <p:cNvSpPr txBox="1"/>
            <p:nvPr/>
          </p:nvSpPr>
          <p:spPr>
            <a:xfrm>
              <a:off x="2548762" y="1985219"/>
              <a:ext cx="5700395" cy="255968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en-GB" sz="4400" b="1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Strategic Pricing Recommendations</a:t>
              </a:r>
              <a:endParaRPr lang="en-US" altLang="en-GB" sz="4400" b="1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446672" y="3916640"/>
              <a:ext cx="353060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en-US" altLang="zh-CN" sz="1200" dirty="0">
                <a:solidFill>
                  <a:schemeClr val="bg1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/>
          <p:cNvSpPr txBox="1"/>
          <p:nvPr/>
        </p:nvSpPr>
        <p:spPr>
          <a:xfrm>
            <a:off x="708025" y="313055"/>
            <a:ext cx="5145405" cy="5938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>
              <a:buFont typeface="Wingdings" panose="05000000000000000000" charset="0"/>
              <a:buChar char="v"/>
            </a:pPr>
            <a:r>
              <a:rPr lang="en-US" altLang="en-GB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Separate pricing strategies for mid-range, premium, and luxury properties</a:t>
            </a:r>
            <a:endParaRPr lang="en-US" altLang="en-GB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v"/>
            </a:pPr>
            <a:endParaRPr lang="en-US" altLang="en-GB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v"/>
            </a:pPr>
            <a:r>
              <a:rPr lang="en-US" altLang="en-GB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Prioritize Overall Quality, Living Area, and Property Age over room count</a:t>
            </a:r>
            <a:endParaRPr lang="en-US" altLang="en-GB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v"/>
            </a:pPr>
            <a:endParaRPr lang="en-US" altLang="en-GB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v"/>
            </a:pPr>
            <a:r>
              <a:rPr lang="en-US" altLang="en-GB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Promote garages and premium finishes</a:t>
            </a:r>
            <a:endParaRPr lang="en-US" altLang="en-GB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v"/>
            </a:pPr>
            <a:endParaRPr lang="en-US" altLang="en-GB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v"/>
            </a:pPr>
            <a:r>
              <a:rPr lang="en-US" altLang="en-GB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Pools should be marketed selectively for luxury buyers</a:t>
            </a:r>
            <a:endParaRPr lang="en-US" altLang="en-GB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v"/>
            </a:pPr>
            <a:endParaRPr lang="en-US" altLang="en-GB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v"/>
            </a:pPr>
            <a:r>
              <a:rPr lang="en-US" altLang="en-GB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Use price per square foot as a competitive benchmark across neighborhoods</a:t>
            </a:r>
            <a:endParaRPr lang="en-US" altLang="en-GB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10" name="矩形 2"/>
          <p:cNvSpPr/>
          <p:nvPr/>
        </p:nvSpPr>
        <p:spPr>
          <a:xfrm>
            <a:off x="0" y="333375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2" name="菱形 51"/>
          <p:cNvSpPr/>
          <p:nvPr/>
        </p:nvSpPr>
        <p:spPr>
          <a:xfrm>
            <a:off x="2332261" y="5555370"/>
            <a:ext cx="3557364" cy="3557364"/>
          </a:xfrm>
          <a:prstGeom prst="diamond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4" name="菱形 63"/>
          <p:cNvSpPr/>
          <p:nvPr/>
        </p:nvSpPr>
        <p:spPr>
          <a:xfrm>
            <a:off x="-969343" y="3482938"/>
            <a:ext cx="1327568" cy="1327568"/>
          </a:xfrm>
          <a:prstGeom prst="diamond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11" name="菱形 64"/>
          <p:cNvSpPr/>
          <p:nvPr/>
        </p:nvSpPr>
        <p:spPr>
          <a:xfrm>
            <a:off x="4441322" y="914327"/>
            <a:ext cx="692742" cy="692742"/>
          </a:xfrm>
          <a:prstGeom prst="diamond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13" name="组合 4"/>
          <p:cNvGrpSpPr/>
          <p:nvPr/>
        </p:nvGrpSpPr>
        <p:grpSpPr>
          <a:xfrm>
            <a:off x="4289637" y="678354"/>
            <a:ext cx="3371906" cy="6179646"/>
            <a:chOff x="4289637" y="678354"/>
            <a:chExt cx="3371906" cy="6179646"/>
          </a:xfrm>
        </p:grpSpPr>
        <p:cxnSp>
          <p:nvCxnSpPr>
            <p:cNvPr id="33" name="直接连接符 32"/>
            <p:cNvCxnSpPr/>
            <p:nvPr/>
          </p:nvCxnSpPr>
          <p:spPr>
            <a:xfrm rot="18900000" flipH="1">
              <a:off x="4289637" y="678354"/>
              <a:ext cx="3371906" cy="3371908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27"/>
            <p:cNvCxnSpPr/>
            <p:nvPr/>
          </p:nvCxnSpPr>
          <p:spPr>
            <a:xfrm>
              <a:off x="5853746" y="3992473"/>
              <a:ext cx="1" cy="2865527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矩形 52"/>
          <p:cNvSpPr/>
          <p:nvPr/>
        </p:nvSpPr>
        <p:spPr>
          <a:xfrm rot="16200000">
            <a:off x="11313207" y="6350682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pic>
        <p:nvPicPr>
          <p:cNvPr id="16" name="图片 6" descr="VCG21fd21b64ba(1)"/>
          <p:cNvPicPr>
            <a:picLocks noChangeAspect="1"/>
          </p:cNvPicPr>
          <p:nvPr/>
        </p:nvPicPr>
        <p:blipFill>
          <a:blip r:embed="rId1"/>
          <a:srcRect l="23260" r="17125"/>
          <a:stretch>
            <a:fillRect/>
          </a:stretch>
        </p:blipFill>
        <p:spPr>
          <a:xfrm>
            <a:off x="6010275" y="-19685"/>
            <a:ext cx="61341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/>
          <p:cNvSpPr/>
          <p:nvPr/>
        </p:nvSpPr>
        <p:spPr>
          <a:xfrm>
            <a:off x="2964232" y="-35420"/>
            <a:ext cx="9227768" cy="6893420"/>
          </a:xfrm>
          <a:custGeom>
            <a:avLst/>
            <a:gdLst>
              <a:gd name="connsiteX0" fmla="*/ 1847087 w 9227768"/>
              <a:gd name="connsiteY0" fmla="*/ 0 h 6893420"/>
              <a:gd name="connsiteX1" fmla="*/ 9227768 w 9227768"/>
              <a:gd name="connsiteY1" fmla="*/ 0 h 6893420"/>
              <a:gd name="connsiteX2" fmla="*/ 9227768 w 9227768"/>
              <a:gd name="connsiteY2" fmla="*/ 6893420 h 6893420"/>
              <a:gd name="connsiteX3" fmla="*/ 0 w 9227768"/>
              <a:gd name="connsiteY3" fmla="*/ 6893420 h 68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768" h="6893420">
                <a:moveTo>
                  <a:pt x="1847087" y="0"/>
                </a:moveTo>
                <a:lnTo>
                  <a:pt x="9227768" y="0"/>
                </a:lnTo>
                <a:lnTo>
                  <a:pt x="9227768" y="6893420"/>
                </a:lnTo>
                <a:lnTo>
                  <a:pt x="0" y="68934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pic>
        <p:nvPicPr>
          <p:cNvPr id="3" name="图片 2" descr="C:\Users\kingsoft\Desktop\图片\图片\VCG41N826690612.jpgVCG41N8266906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216910" y="1142365"/>
            <a:ext cx="8521065" cy="5678805"/>
          </a:xfrm>
          <a:prstGeom prst="rect">
            <a:avLst/>
          </a:prstGeom>
        </p:spPr>
      </p:pic>
      <p:sp>
        <p:nvSpPr>
          <p:cNvPr id="25" name="任意多边形: 形状 24"/>
          <p:cNvSpPr/>
          <p:nvPr/>
        </p:nvSpPr>
        <p:spPr>
          <a:xfrm>
            <a:off x="371475" y="333376"/>
            <a:ext cx="7324282" cy="6191250"/>
          </a:xfrm>
          <a:custGeom>
            <a:avLst/>
            <a:gdLst>
              <a:gd name="connsiteX0" fmla="*/ 0 w 7324282"/>
              <a:gd name="connsiteY0" fmla="*/ 0 h 6191250"/>
              <a:gd name="connsiteX1" fmla="*/ 7324282 w 7324282"/>
              <a:gd name="connsiteY1" fmla="*/ 0 h 6191250"/>
              <a:gd name="connsiteX2" fmla="*/ 5665341 w 7324282"/>
              <a:gd name="connsiteY2" fmla="*/ 6191250 h 6191250"/>
              <a:gd name="connsiteX3" fmla="*/ 0 w 7324282"/>
              <a:gd name="connsiteY3" fmla="*/ 619125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4282" h="6191250">
                <a:moveTo>
                  <a:pt x="0" y="0"/>
                </a:moveTo>
                <a:lnTo>
                  <a:pt x="7324282" y="0"/>
                </a:lnTo>
                <a:lnTo>
                  <a:pt x="5665341" y="6191250"/>
                </a:lnTo>
                <a:lnTo>
                  <a:pt x="0" y="61912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17943" y="484251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zh-CN" dirty="0">
              <a:solidFill>
                <a:schemeClr val="bg1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65" name="等腰三角形 64"/>
          <p:cNvSpPr/>
          <p:nvPr/>
        </p:nvSpPr>
        <p:spPr>
          <a:xfrm rot="2700000">
            <a:off x="-272074" y="4428370"/>
            <a:ext cx="1339173" cy="1339173"/>
          </a:xfrm>
          <a:prstGeom prst="triangle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925831" y="569832"/>
            <a:ext cx="5120793" cy="5437302"/>
            <a:chOff x="925831" y="569832"/>
            <a:chExt cx="5120793" cy="5437302"/>
          </a:xfrm>
        </p:grpSpPr>
        <p:sp>
          <p:nvSpPr>
            <p:cNvPr id="36" name="等腰三角形 35"/>
            <p:cNvSpPr/>
            <p:nvPr/>
          </p:nvSpPr>
          <p:spPr>
            <a:xfrm rot="12600000">
              <a:off x="5562622" y="795770"/>
              <a:ext cx="484002" cy="369187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 rot="17100000">
              <a:off x="3054524" y="4162538"/>
              <a:ext cx="1844597" cy="1844595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17100000">
              <a:off x="3803766" y="4073990"/>
              <a:ext cx="1305907" cy="1305905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17100000">
              <a:off x="956528" y="673628"/>
              <a:ext cx="445658" cy="445658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2600000">
              <a:off x="5556743" y="913846"/>
              <a:ext cx="407096" cy="325072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17100000">
              <a:off x="925831" y="569832"/>
              <a:ext cx="455378" cy="455378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 flipV="1">
              <a:off x="5412154" y="1489202"/>
              <a:ext cx="103684" cy="107966"/>
            </a:xfrm>
            <a:prstGeom prst="rect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7" name="等腰三角形 66"/>
            <p:cNvSpPr/>
            <p:nvPr/>
          </p:nvSpPr>
          <p:spPr>
            <a:xfrm rot="15300000">
              <a:off x="1193263" y="1923904"/>
              <a:ext cx="2961534" cy="2073498"/>
            </a:xfrm>
            <a:prstGeom prst="triangle">
              <a:avLst/>
            </a:prstGeom>
            <a:solidFill>
              <a:schemeClr val="bg2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84242" y="1991148"/>
            <a:ext cx="5677743" cy="1744000"/>
            <a:chOff x="3257129" y="767653"/>
            <a:chExt cx="5677743" cy="1744000"/>
          </a:xfrm>
        </p:grpSpPr>
        <p:sp>
          <p:nvSpPr>
            <p:cNvPr id="14" name="文本框 13"/>
            <p:cNvSpPr txBox="1"/>
            <p:nvPr/>
          </p:nvSpPr>
          <p:spPr>
            <a:xfrm>
              <a:off x="3257129" y="767653"/>
              <a:ext cx="5677743" cy="1445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b="1" dirty="0">
                  <a:solidFill>
                    <a:schemeClr val="bg1"/>
                  </a:solidFill>
                  <a:latin typeface="Inter Black" panose="02000503000000020004" charset="0"/>
                  <a:ea typeface="Inter" panose="02000503000000020004" charset="0"/>
                  <a:cs typeface="Inter Black" panose="02000503000000020004" charset="0"/>
                </a:rPr>
                <a:t>THANKS</a:t>
              </a:r>
              <a:endParaRPr lang="zh-CN" altLang="en-US" sz="8800" b="1" dirty="0">
                <a:solidFill>
                  <a:schemeClr val="bg1"/>
                </a:solidFill>
                <a:latin typeface="Inter Black" panose="02000503000000020004" charset="0"/>
                <a:ea typeface="Inter" panose="02000503000000020004" charset="0"/>
                <a:cs typeface="Inter Black" panose="02000503000000020004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3276179" y="2204948"/>
              <a:ext cx="513003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en-US" altLang="zh-CN" sz="1400" dirty="0">
                <a:solidFill>
                  <a:schemeClr val="tx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120878" y="485998"/>
            <a:ext cx="1776014" cy="5949794"/>
            <a:chOff x="5777427" y="485998"/>
            <a:chExt cx="1776014" cy="5949794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7021726" y="485998"/>
              <a:ext cx="531715" cy="1924758"/>
            </a:xfrm>
            <a:prstGeom prst="line">
              <a:avLst/>
            </a:prstGeom>
            <a:ln>
              <a:solidFill>
                <a:schemeClr val="accent2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5777427" y="1597168"/>
              <a:ext cx="1336671" cy="4838624"/>
            </a:xfrm>
            <a:prstGeom prst="line">
              <a:avLst/>
            </a:prstGeom>
            <a:ln>
              <a:solidFill>
                <a:schemeClr val="accent2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5777426" y="485998"/>
            <a:ext cx="1776015" cy="5949794"/>
            <a:chOff x="5777426" y="485998"/>
            <a:chExt cx="1776015" cy="5949794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6688861" y="485998"/>
              <a:ext cx="864580" cy="3129698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5777426" y="3009427"/>
              <a:ext cx="946535" cy="3426365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743200" y="699501"/>
            <a:ext cx="9077325" cy="545899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pic>
        <p:nvPicPr>
          <p:cNvPr id="5" name="图片 4" descr="VCG211149314403(1)"/>
          <p:cNvPicPr>
            <a:picLocks noChangeAspect="1"/>
          </p:cNvPicPr>
          <p:nvPr/>
        </p:nvPicPr>
        <p:blipFill>
          <a:blip r:embed="rId1"/>
          <a:srcRect l="30239" r="25142"/>
          <a:stretch>
            <a:fillRect/>
          </a:stretch>
        </p:blipFill>
        <p:spPr>
          <a:xfrm>
            <a:off x="0" y="0"/>
            <a:ext cx="4627880" cy="6858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0" y="0"/>
            <a:ext cx="4627245" cy="68580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 rot="0">
            <a:off x="4936490" y="2049780"/>
            <a:ext cx="3283585" cy="712925"/>
            <a:chOff x="3589337" y="3285699"/>
            <a:chExt cx="3283371" cy="712925"/>
          </a:xfrm>
        </p:grpSpPr>
        <p:sp>
          <p:nvSpPr>
            <p:cNvPr id="32" name="文本框 31"/>
            <p:cNvSpPr txBox="1"/>
            <p:nvPr/>
          </p:nvSpPr>
          <p:spPr>
            <a:xfrm>
              <a:off x="3589337" y="3285699"/>
              <a:ext cx="328337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GB" sz="2400" b="1" dirty="0">
                  <a:solidFill>
                    <a:schemeClr val="accent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Dataset Overview</a:t>
              </a:r>
              <a:endParaRPr lang="en-US" altLang="en-GB" sz="24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81424" y="3784629"/>
              <a:ext cx="2899196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en-US" altLang="zh-CN" sz="800" b="1" dirty="0">
                <a:solidFill>
                  <a:schemeClr val="tx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5913755" y="699770"/>
            <a:ext cx="1250315" cy="145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6800" dirty="0">
                <a:solidFill>
                  <a:schemeClr val="accent2"/>
                </a:solidFill>
                <a:latin typeface="Inter Black" panose="02000503000000020004" charset="0"/>
                <a:ea typeface="Inter" panose="02000503000000020004" charset="0"/>
                <a:cs typeface="Inter Black" panose="02000503000000020004" charset="0"/>
              </a:rPr>
              <a:t>01</a:t>
            </a:r>
            <a:endParaRPr lang="en-US" altLang="zh-CN" sz="6800" dirty="0">
              <a:solidFill>
                <a:schemeClr val="accent2"/>
              </a:solidFill>
              <a:latin typeface="Inter Black" panose="02000503000000020004" charset="0"/>
              <a:ea typeface="Inter" panose="02000503000000020004" charset="0"/>
              <a:cs typeface="Inter Black" panose="0200050300000002000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421120" y="1980565"/>
            <a:ext cx="314960" cy="0"/>
          </a:xfrm>
          <a:prstGeom prst="line">
            <a:avLst/>
          </a:prstGeom>
          <a:ln w="190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225148" y="2824659"/>
            <a:ext cx="4171315" cy="1485692"/>
            <a:chOff x="760475" y="777225"/>
            <a:chExt cx="4171315" cy="1485692"/>
          </a:xfrm>
        </p:grpSpPr>
        <p:sp>
          <p:nvSpPr>
            <p:cNvPr id="53" name="文本框 52"/>
            <p:cNvSpPr txBox="1"/>
            <p:nvPr/>
          </p:nvSpPr>
          <p:spPr>
            <a:xfrm>
              <a:off x="760475" y="1309782"/>
              <a:ext cx="4171315" cy="953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600" b="1" dirty="0">
                  <a:solidFill>
                    <a:schemeClr val="bg1">
                      <a:alpha val="30000"/>
                    </a:schemeClr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CONTENTS</a:t>
              </a:r>
              <a:endParaRPr lang="en-US" altLang="zh-CN" sz="5600" b="1" dirty="0">
                <a:solidFill>
                  <a:schemeClr val="bg1">
                    <a:alpha val="30000"/>
                  </a:schemeClr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25906" y="777225"/>
              <a:ext cx="3640455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Inter Black" panose="02000503000000020004" charset="0"/>
                  <a:ea typeface="Inter" panose="02000503000000020004" charset="0"/>
                  <a:cs typeface="Inter Black" panose="02000503000000020004" charset="0"/>
                </a:rPr>
                <a:t>CONTENTS</a:t>
              </a:r>
              <a:endParaRPr lang="en-US" altLang="zh-CN" sz="4800" dirty="0">
                <a:solidFill>
                  <a:schemeClr val="bg1"/>
                </a:solidFill>
                <a:latin typeface="Inter Black" panose="02000503000000020004" charset="0"/>
                <a:ea typeface="Inter" panose="02000503000000020004" charset="0"/>
                <a:cs typeface="Inter Black" panose="02000503000000020004" charset="0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 rot="0">
            <a:off x="8400415" y="2049780"/>
            <a:ext cx="3283585" cy="829945"/>
            <a:chOff x="3589337" y="3285699"/>
            <a:chExt cx="3283371" cy="829945"/>
          </a:xfrm>
        </p:grpSpPr>
        <p:sp>
          <p:nvSpPr>
            <p:cNvPr id="81" name="文本框 80"/>
            <p:cNvSpPr txBox="1"/>
            <p:nvPr/>
          </p:nvSpPr>
          <p:spPr>
            <a:xfrm>
              <a:off x="3589337" y="3285699"/>
              <a:ext cx="3283371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GB" sz="2400" b="1" dirty="0">
                  <a:solidFill>
                    <a:schemeClr val="accent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Key Findings from Univariate Analysis</a:t>
              </a:r>
              <a:endParaRPr lang="en-US" altLang="en-GB" sz="24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3781424" y="3784629"/>
              <a:ext cx="2899196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en-US" altLang="zh-CN" sz="800" b="1" dirty="0">
                <a:solidFill>
                  <a:schemeClr val="tx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sp>
        <p:nvSpPr>
          <p:cNvPr id="79" name="文本框 78"/>
          <p:cNvSpPr txBox="1"/>
          <p:nvPr/>
        </p:nvSpPr>
        <p:spPr>
          <a:xfrm>
            <a:off x="9377045" y="699770"/>
            <a:ext cx="1245235" cy="145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6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>
                <a:latin typeface="Inter Black" panose="02000503000000020004" charset="0"/>
                <a:ea typeface="Inter" panose="02000503000000020004" charset="0"/>
                <a:cs typeface="Inter Black" panose="02000503000000020004" charset="0"/>
              </a:rPr>
              <a:t>02</a:t>
            </a:r>
            <a:endParaRPr lang="en-US" altLang="zh-CN" dirty="0">
              <a:latin typeface="Inter Black" panose="02000503000000020004" charset="0"/>
              <a:ea typeface="Inter" panose="02000503000000020004" charset="0"/>
              <a:cs typeface="Inter Black" panose="02000503000000020004" charset="0"/>
            </a:endParaRPr>
          </a:p>
        </p:txBody>
      </p:sp>
      <p:cxnSp>
        <p:nvCxnSpPr>
          <p:cNvPr id="80" name="直接连接符 79"/>
          <p:cNvCxnSpPr/>
          <p:nvPr/>
        </p:nvCxnSpPr>
        <p:spPr>
          <a:xfrm>
            <a:off x="9884410" y="1980565"/>
            <a:ext cx="314960" cy="0"/>
          </a:xfrm>
          <a:prstGeom prst="line">
            <a:avLst/>
          </a:prstGeom>
          <a:ln w="190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/>
        </p:nvGrpSpPr>
        <p:grpSpPr>
          <a:xfrm rot="0">
            <a:off x="4961255" y="4609465"/>
            <a:ext cx="3283585" cy="1568450"/>
            <a:chOff x="3589337" y="3285699"/>
            <a:chExt cx="3283371" cy="1568450"/>
          </a:xfrm>
        </p:grpSpPr>
        <p:sp>
          <p:nvSpPr>
            <p:cNvPr id="87" name="文本框 86"/>
            <p:cNvSpPr txBox="1"/>
            <p:nvPr/>
          </p:nvSpPr>
          <p:spPr>
            <a:xfrm>
              <a:off x="3589337" y="3285699"/>
              <a:ext cx="3283371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GB" sz="2400" b="1" dirty="0">
                  <a:solidFill>
                    <a:schemeClr val="accent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Multivariate Relationships Impacting House Prices</a:t>
              </a:r>
              <a:endParaRPr lang="en-US" altLang="en-GB" sz="24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3813172" y="3681124"/>
              <a:ext cx="2899196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en-US" altLang="zh-CN" sz="800" b="1" dirty="0">
                <a:solidFill>
                  <a:schemeClr val="tx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sp>
        <p:nvSpPr>
          <p:cNvPr id="85" name="文本框 84"/>
          <p:cNvSpPr txBox="1"/>
          <p:nvPr/>
        </p:nvSpPr>
        <p:spPr>
          <a:xfrm>
            <a:off x="5913755" y="3390900"/>
            <a:ext cx="1200150" cy="17843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6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>
                <a:latin typeface="Inter Black" panose="02000503000000020004" charset="0"/>
                <a:ea typeface="Inter" panose="02000503000000020004" charset="0"/>
                <a:cs typeface="Inter Black" panose="02000503000000020004" charset="0"/>
              </a:rPr>
              <a:t>03</a:t>
            </a:r>
            <a:endParaRPr lang="en-US" altLang="zh-CN" dirty="0">
              <a:latin typeface="Inter Black" panose="02000503000000020004" charset="0"/>
              <a:ea typeface="Inter" panose="02000503000000020004" charset="0"/>
              <a:cs typeface="Inter Black" panose="02000503000000020004" charset="0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6478270" y="4609465"/>
            <a:ext cx="314960" cy="0"/>
          </a:xfrm>
          <a:prstGeom prst="line">
            <a:avLst/>
          </a:prstGeom>
          <a:ln w="190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/>
          <p:cNvGrpSpPr/>
          <p:nvPr/>
        </p:nvGrpSpPr>
        <p:grpSpPr>
          <a:xfrm rot="0">
            <a:off x="8400415" y="5074920"/>
            <a:ext cx="3283585" cy="829945"/>
            <a:chOff x="3589337" y="3285699"/>
            <a:chExt cx="3283371" cy="829945"/>
          </a:xfrm>
        </p:grpSpPr>
        <p:sp>
          <p:nvSpPr>
            <p:cNvPr id="93" name="文本框 92"/>
            <p:cNvSpPr txBox="1"/>
            <p:nvPr/>
          </p:nvSpPr>
          <p:spPr>
            <a:xfrm>
              <a:off x="3589337" y="3285699"/>
              <a:ext cx="3283371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GB" sz="2400" b="1" dirty="0">
                  <a:solidFill>
                    <a:schemeClr val="accent2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rPr>
                <a:t>Final Business Solution</a:t>
              </a:r>
              <a:endParaRPr lang="en-US" altLang="en-GB" sz="24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3781424" y="3784629"/>
              <a:ext cx="2899196" cy="21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endParaRPr lang="en-US" altLang="zh-CN" sz="800" b="1" dirty="0">
                <a:solidFill>
                  <a:schemeClr val="tx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endParaRPr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9377045" y="3724275"/>
            <a:ext cx="1276985" cy="145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68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r>
              <a:rPr lang="en-US" altLang="zh-CN" dirty="0">
                <a:latin typeface="Inter Black" panose="02000503000000020004" charset="0"/>
                <a:ea typeface="Inter" panose="02000503000000020004" charset="0"/>
                <a:cs typeface="Inter Black" panose="02000503000000020004" charset="0"/>
              </a:rPr>
              <a:t>04</a:t>
            </a:r>
            <a:endParaRPr lang="en-US" altLang="zh-CN" dirty="0">
              <a:latin typeface="Inter Black" panose="02000503000000020004" charset="0"/>
              <a:ea typeface="Inter" panose="02000503000000020004" charset="0"/>
              <a:cs typeface="Inter Black" panose="02000503000000020004" charset="0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9884410" y="5005070"/>
            <a:ext cx="314960" cy="0"/>
          </a:xfrm>
          <a:prstGeom prst="line">
            <a:avLst/>
          </a:prstGeom>
          <a:ln w="190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5195888" y="1089026"/>
            <a:ext cx="6192837" cy="4679949"/>
            <a:chOff x="5195888" y="1089026"/>
            <a:chExt cx="6192837" cy="4679949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5195888" y="3429000"/>
              <a:ext cx="6192837" cy="0"/>
            </a:xfrm>
            <a:prstGeom prst="line">
              <a:avLst/>
            </a:prstGeom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V="1">
              <a:off x="8338616" y="1089026"/>
              <a:ext cx="0" cy="4679949"/>
            </a:xfrm>
            <a:prstGeom prst="line">
              <a:avLst/>
            </a:prstGeom>
            <a:ln>
              <a:solidFill>
                <a:schemeClr val="accent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8025" y="261598"/>
            <a:ext cx="5181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zh-CN" sz="36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DATA OVERVIEW</a:t>
            </a:r>
            <a:endParaRPr lang="en-IN" altLang="zh-CN" sz="36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08025" y="1192530"/>
            <a:ext cx="5145405" cy="5791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>
              <a:buFont typeface="Wingdings" panose="05000000000000000000" charset="0"/>
              <a:buChar char="v"/>
            </a:pPr>
            <a:r>
              <a:rPr lang="en-US" altLang="en-GB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The dataset contains detailed information on residential properties, including:</a:t>
            </a:r>
            <a:endParaRPr lang="en-US" altLang="en-GB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v"/>
            </a:pPr>
            <a:endParaRPr lang="en-US" altLang="en-GB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v"/>
            </a:pPr>
            <a:r>
              <a:rPr lang="en-US" altLang="en-GB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Property size and structure</a:t>
            </a:r>
            <a:endParaRPr lang="en-US" altLang="en-GB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v"/>
            </a:pPr>
            <a:endParaRPr lang="en-US" altLang="en-GB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v"/>
            </a:pPr>
            <a:r>
              <a:rPr lang="en-US" altLang="en-GB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Construction year and age</a:t>
            </a:r>
            <a:endParaRPr lang="en-US" altLang="en-GB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v"/>
            </a:pPr>
            <a:endParaRPr lang="en-US" altLang="en-GB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v"/>
            </a:pPr>
            <a:r>
              <a:rPr lang="en-US" altLang="en-GB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Quality and condition</a:t>
            </a:r>
            <a:endParaRPr lang="en-US" altLang="en-GB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v"/>
            </a:pPr>
            <a:endParaRPr lang="en-US" altLang="en-GB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v"/>
            </a:pPr>
            <a:r>
              <a:rPr lang="en-US" altLang="en-GB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Amenities (garage, pool, basement)</a:t>
            </a:r>
            <a:endParaRPr lang="en-US" altLang="en-GB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v"/>
            </a:pPr>
            <a:endParaRPr lang="en-US" altLang="en-GB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v"/>
            </a:pPr>
            <a:r>
              <a:rPr lang="en-US" altLang="en-GB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Sale year and sale price</a:t>
            </a:r>
            <a:endParaRPr lang="en-US" altLang="en-GB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v"/>
            </a:pPr>
            <a:endParaRPr lang="en-US" altLang="en-GB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  <a:p>
            <a:pPr marL="342900" indent="-342900" algn="l">
              <a:buFont typeface="Wingdings" panose="05000000000000000000" charset="0"/>
              <a:buChar char="v"/>
            </a:pPr>
            <a:r>
              <a:rPr lang="en-US" altLang="en-GB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The target variable for analysis is SalePrice.</a:t>
            </a:r>
            <a:r>
              <a:rPr lang="zh-CN" altLang="en-US" sz="20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</a:rPr>
              <a:t> </a:t>
            </a:r>
            <a:endParaRPr lang="zh-CN" altLang="en-US" sz="20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33375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2" name="菱形 51"/>
          <p:cNvSpPr/>
          <p:nvPr/>
        </p:nvSpPr>
        <p:spPr>
          <a:xfrm>
            <a:off x="2332261" y="5555370"/>
            <a:ext cx="3557364" cy="3557364"/>
          </a:xfrm>
          <a:prstGeom prst="diamond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4" name="菱形 63"/>
          <p:cNvSpPr/>
          <p:nvPr/>
        </p:nvSpPr>
        <p:spPr>
          <a:xfrm>
            <a:off x="-969343" y="3482938"/>
            <a:ext cx="1327568" cy="1327568"/>
          </a:xfrm>
          <a:prstGeom prst="diamond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5" name="菱形 64"/>
          <p:cNvSpPr/>
          <p:nvPr/>
        </p:nvSpPr>
        <p:spPr>
          <a:xfrm>
            <a:off x="4441322" y="914327"/>
            <a:ext cx="692742" cy="692742"/>
          </a:xfrm>
          <a:prstGeom prst="diamond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289637" y="678354"/>
            <a:ext cx="3371906" cy="6179646"/>
            <a:chOff x="4289637" y="678354"/>
            <a:chExt cx="3371906" cy="6179646"/>
          </a:xfrm>
        </p:grpSpPr>
        <p:cxnSp>
          <p:nvCxnSpPr>
            <p:cNvPr id="33" name="直接连接符 32"/>
            <p:cNvCxnSpPr/>
            <p:nvPr/>
          </p:nvCxnSpPr>
          <p:spPr>
            <a:xfrm rot="18900000" flipH="1">
              <a:off x="4289637" y="678354"/>
              <a:ext cx="3371906" cy="3371908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853746" y="3992473"/>
              <a:ext cx="1" cy="2865527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矩形 52"/>
          <p:cNvSpPr/>
          <p:nvPr/>
        </p:nvSpPr>
        <p:spPr>
          <a:xfrm rot="16200000">
            <a:off x="11313207" y="6350682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pic>
        <p:nvPicPr>
          <p:cNvPr id="7" name="图片 6" descr="VCG21fd21b64ba(1)"/>
          <p:cNvPicPr>
            <a:picLocks noChangeAspect="1"/>
          </p:cNvPicPr>
          <p:nvPr/>
        </p:nvPicPr>
        <p:blipFill>
          <a:blip r:embed="rId1"/>
          <a:srcRect l="23260" r="17125"/>
          <a:stretch>
            <a:fillRect/>
          </a:stretch>
        </p:blipFill>
        <p:spPr>
          <a:xfrm>
            <a:off x="6010275" y="-19685"/>
            <a:ext cx="61341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8025" y="261620"/>
            <a:ext cx="107251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sz="36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rPr>
              <a:t>Key Findings from Univariate Analysis</a:t>
            </a:r>
            <a:endParaRPr lang="en-US" altLang="en-GB" sz="36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33375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21" name="矩形 20"/>
          <p:cNvSpPr/>
          <p:nvPr/>
        </p:nvSpPr>
        <p:spPr>
          <a:xfrm rot="16200000">
            <a:off x="11313207" y="6350682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054100" y="1174750"/>
            <a:ext cx="5358130" cy="60858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>
              <a:lnSpc>
                <a:spcPct val="130000"/>
              </a:lnSpc>
              <a:buNone/>
            </a:pPr>
            <a:r>
              <a:rPr lang="en-US" altLang="en-GB" b="1" dirty="0" smtClean="0">
                <a:solidFill>
                  <a:schemeClr val="accent2"/>
                </a:solidFill>
              </a:rPr>
              <a:t>House Price Distribution</a:t>
            </a:r>
            <a:endParaRPr lang="en-US" altLang="en-GB" b="1" dirty="0" smtClean="0">
              <a:solidFill>
                <a:schemeClr val="accent2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v"/>
            </a:pPr>
            <a:endParaRPr lang="en-US" altLang="en-GB" dirty="0" smtClean="0">
              <a:solidFill>
                <a:schemeClr val="accent2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v"/>
            </a:pPr>
            <a:r>
              <a:rPr lang="en-US" altLang="en-GB" dirty="0" smtClean="0">
                <a:solidFill>
                  <a:schemeClr val="accent2"/>
                </a:solidFill>
              </a:rPr>
              <a:t>House prices show a right-skewed distribution.</a:t>
            </a:r>
            <a:endParaRPr lang="en-US" altLang="en-GB" dirty="0" smtClean="0">
              <a:solidFill>
                <a:schemeClr val="accent2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v"/>
            </a:pPr>
            <a:endParaRPr lang="en-US" altLang="en-GB" dirty="0" smtClean="0">
              <a:solidFill>
                <a:schemeClr val="accent2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v"/>
            </a:pPr>
            <a:r>
              <a:rPr lang="en-US" altLang="en-GB" dirty="0" smtClean="0">
                <a:solidFill>
                  <a:schemeClr val="accent2"/>
                </a:solidFill>
              </a:rPr>
              <a:t>Majority of properties fall in the mid-price range, while a small number of premium properties form high-value outliers.</a:t>
            </a:r>
            <a:endParaRPr lang="en-US" altLang="en-GB" dirty="0" smtClean="0">
              <a:solidFill>
                <a:schemeClr val="accent2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v"/>
            </a:pPr>
            <a:endParaRPr lang="en-US" altLang="en-GB" dirty="0" smtClean="0">
              <a:solidFill>
                <a:schemeClr val="accent2"/>
              </a:solidFill>
            </a:endParaRPr>
          </a:p>
          <a:p>
            <a:pPr indent="0" algn="l">
              <a:lnSpc>
                <a:spcPct val="130000"/>
              </a:lnSpc>
              <a:buNone/>
            </a:pPr>
            <a:r>
              <a:rPr lang="en-US" altLang="en-GB" b="1" dirty="0" smtClean="0">
                <a:solidFill>
                  <a:schemeClr val="accent2"/>
                </a:solidFill>
              </a:rPr>
              <a:t>Interpretation</a:t>
            </a:r>
            <a:endParaRPr lang="en-US" altLang="en-GB" b="1" dirty="0" smtClean="0">
              <a:solidFill>
                <a:schemeClr val="accent2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v"/>
            </a:pPr>
            <a:endParaRPr lang="en-US" altLang="en-GB" dirty="0" smtClean="0">
              <a:solidFill>
                <a:schemeClr val="accent2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v"/>
            </a:pPr>
            <a:r>
              <a:rPr lang="en-US" altLang="en-GB" dirty="0" smtClean="0">
                <a:solidFill>
                  <a:schemeClr val="accent2"/>
                </a:solidFill>
              </a:rPr>
              <a:t>This indicates the presence of luxury properties that significantly raise the upper price range. Pricing strategies should therefore be segmented, rather than uniform.</a:t>
            </a:r>
            <a:endParaRPr lang="en-US" altLang="en-GB" dirty="0" smtClean="0">
              <a:solidFill>
                <a:schemeClr val="accent2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152890" y="2529840"/>
            <a:ext cx="4064000" cy="570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endParaRPr lang="en-GB" altLang="en-US" sz="14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2230" y="906780"/>
            <a:ext cx="5021580" cy="2765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630" y="3768090"/>
            <a:ext cx="4955540" cy="28079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8025" y="261620"/>
            <a:ext cx="11112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GB" sz="36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rPr>
              <a:t>Key Findings from </a:t>
            </a:r>
            <a:r>
              <a:rPr lang="en-IN" altLang="en-US" sz="36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rPr>
              <a:t>Multi</a:t>
            </a:r>
            <a:r>
              <a:rPr lang="en-US" altLang="en-GB" sz="3600" b="1" dirty="0">
                <a:solidFill>
                  <a:schemeClr val="accent2"/>
                </a:solidFill>
                <a:latin typeface="Inter" panose="02000503000000020004" charset="0"/>
                <a:ea typeface="Inter" panose="02000503000000020004" charset="0"/>
                <a:cs typeface="Inter" panose="02000503000000020004" charset="0"/>
                <a:sym typeface="+mn-ea"/>
              </a:rPr>
              <a:t>variate Analysis</a:t>
            </a:r>
            <a:endParaRPr lang="en-US" altLang="en-GB" sz="3600" b="1" dirty="0">
              <a:solidFill>
                <a:schemeClr val="accent2"/>
              </a:solidFill>
              <a:latin typeface="Inter" panose="02000503000000020004" charset="0"/>
              <a:ea typeface="Inter" panose="02000503000000020004" charset="0"/>
              <a:cs typeface="Inter" panose="02000503000000020004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33375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21" name="矩形 20"/>
          <p:cNvSpPr/>
          <p:nvPr/>
        </p:nvSpPr>
        <p:spPr>
          <a:xfrm rot="16200000">
            <a:off x="11313207" y="6350682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375" y="910590"/>
            <a:ext cx="5128260" cy="44100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985" y="896620"/>
            <a:ext cx="6134100" cy="4424045"/>
          </a:xfrm>
          <a:prstGeom prst="rect">
            <a:avLst/>
          </a:prstGeom>
        </p:spPr>
      </p:pic>
      <p:sp>
        <p:nvSpPr>
          <p:cNvPr id="26" name="Text Box 25"/>
          <p:cNvSpPr txBox="1"/>
          <p:nvPr/>
        </p:nvSpPr>
        <p:spPr>
          <a:xfrm>
            <a:off x="744220" y="5634355"/>
            <a:ext cx="10648950" cy="974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en-US" altLang="en-GB" sz="1400" dirty="0" smtClean="0">
                <a:solidFill>
                  <a:schemeClr val="accent2"/>
                </a:solidFill>
              </a:rPr>
              <a:t>Multivariate </a:t>
            </a:r>
            <a:r>
              <a:rPr lang="en-US" altLang="en-GB" sz="1600" dirty="0" smtClean="0">
                <a:solidFill>
                  <a:schemeClr val="accent2"/>
                </a:solidFill>
              </a:rPr>
              <a:t>analysis</a:t>
            </a:r>
            <a:r>
              <a:rPr lang="en-US" altLang="en-GB" sz="2000" dirty="0" smtClean="0">
                <a:solidFill>
                  <a:schemeClr val="accent2"/>
                </a:solidFill>
              </a:rPr>
              <a:t> </a:t>
            </a:r>
            <a:r>
              <a:rPr lang="en-US" altLang="en-GB" sz="1400" dirty="0" smtClean="0">
                <a:solidFill>
                  <a:schemeClr val="accent2"/>
                </a:solidFill>
              </a:rPr>
              <a:t>reveals strong positive correlations between house prices and features such as overall quality and living area. Scatterplot matrices help visualize dependencies and trends between multiple variables simultaneously.</a:t>
            </a:r>
            <a:endParaRPr lang="en-US" altLang="en-GB" sz="1400" dirty="0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/>
          <p:nvPr>
            <p:custDataLst>
              <p:tags r:id="rId1"/>
            </p:custDataLst>
          </p:nvPr>
        </p:nvGraphicFramePr>
        <p:xfrm>
          <a:off x="853440" y="1403985"/>
          <a:ext cx="10485120" cy="3199130"/>
        </p:xfrm>
        <a:graphic>
          <a:graphicData uri="http://schemas.openxmlformats.org/drawingml/2006/table">
            <a:tbl>
              <a:tblPr/>
              <a:tblGrid>
                <a:gridCol w="3495040"/>
                <a:gridCol w="3495040"/>
                <a:gridCol w="3495040"/>
              </a:tblGrid>
              <a:tr h="533400">
                <a:tc>
                  <a:txBody>
                    <a:bodyPr/>
                    <a:p>
                      <a:pPr algn="ctr"/>
                      <a:r>
                        <a:rPr lang="en-US" altLang="zh-CN" sz="1600" b="1">
                          <a:solidFill>
                            <a:schemeClr val="accent2"/>
                          </a:solidFill>
                        </a:rPr>
                        <a:t>Feature</a:t>
                      </a:r>
                      <a:endParaRPr lang="en-US" altLang="zh-CN" sz="1600" b="1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 b="1">
                          <a:solidFill>
                            <a:schemeClr val="accent2"/>
                          </a:solidFill>
                        </a:rPr>
                        <a:t>Impact on Price</a:t>
                      </a:r>
                      <a:endParaRPr lang="en-US" altLang="zh-CN" sz="1600" b="1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 b="1">
                          <a:solidFill>
                            <a:schemeClr val="accent2"/>
                          </a:solidFill>
                        </a:rPr>
                        <a:t>Insight</a:t>
                      </a:r>
                      <a:endParaRPr lang="en-US" altLang="zh-CN" sz="1600" b="1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</a:tr>
              <a:tr h="1066800">
                <a:tc>
                  <a:txBody>
                    <a:bodyPr/>
                    <a:p>
                      <a:pPr algn="ctr"/>
                      <a:r>
                        <a:rPr lang="en-US" altLang="zh-CN" sz="1600">
                          <a:solidFill>
                            <a:schemeClr val="accent2"/>
                          </a:solidFill>
                        </a:rPr>
                        <a:t>OverallQual</a:t>
                      </a:r>
                      <a:endParaRPr lang="en-US" altLang="zh-CN" sz="16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>
                          <a:solidFill>
                            <a:schemeClr val="accent2"/>
                          </a:solidFill>
                        </a:rPr>
                        <a:t>Very High</a:t>
                      </a:r>
                      <a:endParaRPr lang="en-US" altLang="zh-CN" sz="16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600">
                          <a:solidFill>
                            <a:schemeClr val="accent2"/>
                          </a:solidFill>
                        </a:rPr>
                        <a:t>Higher construction and material quality leads to premium pricing</a:t>
                      </a:r>
                      <a:endParaRPr lang="en-US" altLang="zh-CN" sz="16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</a:tr>
              <a:tr h="532765">
                <a:tc>
                  <a:txBody>
                    <a:bodyPr/>
                    <a:p>
                      <a:pPr algn="ctr"/>
                      <a:r>
                        <a:rPr lang="en-US" altLang="zh-CN" sz="1600">
                          <a:solidFill>
                            <a:schemeClr val="accent2"/>
                          </a:solidFill>
                        </a:rPr>
                        <a:t>GrLivArea</a:t>
                      </a:r>
                      <a:endParaRPr lang="en-US" altLang="zh-CN" sz="16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>
                          <a:solidFill>
                            <a:schemeClr val="accent2"/>
                          </a:solidFill>
                        </a:rPr>
                        <a:t>High</a:t>
                      </a:r>
                      <a:endParaRPr lang="en-US" altLang="zh-CN" sz="16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600">
                          <a:solidFill>
                            <a:schemeClr val="accent2"/>
                          </a:solidFill>
                        </a:rPr>
                        <a:t>Larger living spaces significantly increase price</a:t>
                      </a:r>
                      <a:endParaRPr lang="en-US" altLang="zh-CN" sz="16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</a:tr>
              <a:tr h="533400">
                <a:tc>
                  <a:txBody>
                    <a:bodyPr/>
                    <a:p>
                      <a:pPr algn="ctr"/>
                      <a:r>
                        <a:rPr lang="en-US" altLang="zh-CN" sz="1600">
                          <a:solidFill>
                            <a:schemeClr val="accent2"/>
                          </a:solidFill>
                        </a:rPr>
                        <a:t>TotalBsmtSF</a:t>
                      </a:r>
                      <a:endParaRPr lang="en-US" altLang="zh-CN" sz="16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>
                          <a:solidFill>
                            <a:schemeClr val="accent2"/>
                          </a:solidFill>
                        </a:rPr>
                        <a:t>Moderate</a:t>
                      </a:r>
                      <a:endParaRPr lang="en-US" altLang="zh-CN" sz="16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600">
                          <a:solidFill>
                            <a:schemeClr val="accent2"/>
                          </a:solidFill>
                        </a:rPr>
                        <a:t>Finished basements add value</a:t>
                      </a:r>
                      <a:endParaRPr lang="en-US" altLang="zh-CN" sz="16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</a:tr>
              <a:tr h="532765">
                <a:tc>
                  <a:txBody>
                    <a:bodyPr/>
                    <a:p>
                      <a:pPr algn="ctr"/>
                      <a:r>
                        <a:rPr lang="en-US" altLang="zh-CN" sz="1600">
                          <a:solidFill>
                            <a:schemeClr val="accent2"/>
                          </a:solidFill>
                        </a:rPr>
                        <a:t>YearBuilt</a:t>
                      </a:r>
                      <a:endParaRPr lang="en-US" altLang="zh-CN" sz="16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lang="en-US" altLang="zh-CN" sz="1600">
                          <a:solidFill>
                            <a:schemeClr val="accent2"/>
                          </a:solidFill>
                        </a:rPr>
                        <a:t>Moderate</a:t>
                      </a:r>
                      <a:endParaRPr lang="en-US" altLang="zh-CN" sz="16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600">
                          <a:solidFill>
                            <a:schemeClr val="accent2"/>
                          </a:solidFill>
                        </a:rPr>
                        <a:t>Newer homes are priced higher</a:t>
                      </a:r>
                      <a:endParaRPr lang="en-US" altLang="zh-CN" sz="1600">
                        <a:solidFill>
                          <a:schemeClr val="accent2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333375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21" name="矩形 20"/>
          <p:cNvSpPr/>
          <p:nvPr/>
        </p:nvSpPr>
        <p:spPr>
          <a:xfrm rot="16200000">
            <a:off x="11313207" y="6350682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 flipV="1">
            <a:off x="803275" y="5973448"/>
            <a:ext cx="10589895" cy="297177"/>
            <a:chOff x="803275" y="5358077"/>
            <a:chExt cx="10589814" cy="34794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803275" y="5358077"/>
              <a:ext cx="8646743" cy="3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8345747" y="5392871"/>
              <a:ext cx="3047342" cy="0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 Box 17"/>
          <p:cNvSpPr txBox="1"/>
          <p:nvPr/>
        </p:nvSpPr>
        <p:spPr>
          <a:xfrm>
            <a:off x="817245" y="4866005"/>
            <a:ext cx="8472805" cy="1014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en-US" altLang="en-GB" sz="1600" b="1" dirty="0" smtClean="0">
                <a:solidFill>
                  <a:schemeClr val="accent2"/>
                </a:solidFill>
              </a:rPr>
              <a:t>Key Insight</a:t>
            </a:r>
            <a:endParaRPr lang="en-US" altLang="en-GB" sz="1600" b="1" dirty="0" smtClean="0">
              <a:solidFill>
                <a:schemeClr val="accent2"/>
              </a:solidFill>
            </a:endParaRPr>
          </a:p>
          <a:p>
            <a:pPr algn="l">
              <a:lnSpc>
                <a:spcPct val="130000"/>
              </a:lnSpc>
            </a:pPr>
            <a:endParaRPr lang="en-US" altLang="en-GB" sz="1600" dirty="0" smtClean="0">
              <a:solidFill>
                <a:schemeClr val="accent2"/>
              </a:solidFill>
            </a:endParaRPr>
          </a:p>
          <a:p>
            <a:pPr algn="l">
              <a:lnSpc>
                <a:spcPct val="130000"/>
              </a:lnSpc>
            </a:pPr>
            <a:r>
              <a:rPr lang="en-US" altLang="en-GB" sz="1600" dirty="0" smtClean="0">
                <a:solidFill>
                  <a:schemeClr val="accent2"/>
                </a:solidFill>
              </a:rPr>
              <a:t>Quality and usable living area are more influential than just the number of rooms.</a:t>
            </a:r>
            <a:endParaRPr lang="en-US" altLang="en-GB" sz="1600" dirty="0" smtClean="0">
              <a:solidFill>
                <a:schemeClr val="accent2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29310" y="356870"/>
            <a:ext cx="10509885" cy="421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30000"/>
              </a:lnSpc>
            </a:pPr>
            <a:r>
              <a:rPr lang="en-US" altLang="en-GB" sz="2000" b="1" dirty="0" smtClean="0">
                <a:solidFill>
                  <a:schemeClr val="accent2"/>
                </a:solidFill>
              </a:rPr>
              <a:t>Based on correlation analysis and scatterplots:</a:t>
            </a:r>
            <a:endParaRPr lang="en-US" altLang="en-GB" sz="2000" b="1" dirty="0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9050" y="-58420"/>
            <a:ext cx="12192000" cy="691642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9050" y="-58420"/>
            <a:ext cx="12211050" cy="691642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Inter" panose="0200050300000002000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632200" y="2043112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632200" y="4592816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337729" y="2043112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337729" y="4592816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7" name="等腰三角形 56"/>
          <p:cNvSpPr/>
          <p:nvPr/>
        </p:nvSpPr>
        <p:spPr>
          <a:xfrm rot="17100000">
            <a:off x="8879936" y="4536863"/>
            <a:ext cx="1844597" cy="1844595"/>
          </a:xfrm>
          <a:prstGeom prst="triangle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8" name="等腰三角形 57"/>
          <p:cNvSpPr/>
          <p:nvPr/>
        </p:nvSpPr>
        <p:spPr>
          <a:xfrm rot="17100000">
            <a:off x="9629178" y="4448315"/>
            <a:ext cx="1305907" cy="1305905"/>
          </a:xfrm>
          <a:prstGeom prst="triangle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59" name="等腰三角形 58"/>
          <p:cNvSpPr/>
          <p:nvPr/>
        </p:nvSpPr>
        <p:spPr>
          <a:xfrm rot="17100000">
            <a:off x="1891071" y="686271"/>
            <a:ext cx="445658" cy="445658"/>
          </a:xfrm>
          <a:prstGeom prst="triangle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729717" y="333375"/>
            <a:ext cx="1328218" cy="1201508"/>
            <a:chOff x="10148885" y="712555"/>
            <a:chExt cx="489881" cy="443148"/>
          </a:xfrm>
        </p:grpSpPr>
        <p:sp>
          <p:nvSpPr>
            <p:cNvPr id="56" name="等腰三角形 55"/>
            <p:cNvSpPr/>
            <p:nvPr/>
          </p:nvSpPr>
          <p:spPr>
            <a:xfrm rot="12600000">
              <a:off x="10154764" y="712555"/>
              <a:ext cx="484002" cy="369187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2600000">
              <a:off x="10148885" y="830631"/>
              <a:ext cx="407096" cy="325072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61" name="等腰三角形 60"/>
          <p:cNvSpPr/>
          <p:nvPr/>
        </p:nvSpPr>
        <p:spPr>
          <a:xfrm rot="17100000">
            <a:off x="1860374" y="582475"/>
            <a:ext cx="455378" cy="455378"/>
          </a:xfrm>
          <a:prstGeom prst="triangle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2" name="矩形 61"/>
          <p:cNvSpPr/>
          <p:nvPr/>
        </p:nvSpPr>
        <p:spPr>
          <a:xfrm flipV="1">
            <a:off x="10004296" y="1405987"/>
            <a:ext cx="103684" cy="107966"/>
          </a:xfrm>
          <a:prstGeom prst="rect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63" name="等腰三角形 62"/>
          <p:cNvSpPr/>
          <p:nvPr/>
        </p:nvSpPr>
        <p:spPr>
          <a:xfrm rot="15300000">
            <a:off x="4437456" y="2530348"/>
            <a:ext cx="2961534" cy="2073498"/>
          </a:xfrm>
          <a:prstGeom prst="triangle">
            <a:avLst/>
          </a:prstGeom>
          <a:solidFill>
            <a:schemeClr val="bg2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588636" y="3215994"/>
            <a:ext cx="2702536" cy="2542100"/>
            <a:chOff x="497709" y="3362234"/>
            <a:chExt cx="2055147" cy="1933145"/>
          </a:xfrm>
        </p:grpSpPr>
        <p:sp>
          <p:nvSpPr>
            <p:cNvPr id="64" name="等腰三角形 63"/>
            <p:cNvSpPr/>
            <p:nvPr/>
          </p:nvSpPr>
          <p:spPr>
            <a:xfrm rot="17100000">
              <a:off x="497708" y="3450783"/>
              <a:ext cx="1844597" cy="1844595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65" name="等腰三角形 64"/>
            <p:cNvSpPr/>
            <p:nvPr/>
          </p:nvSpPr>
          <p:spPr>
            <a:xfrm rot="17100000">
              <a:off x="1246950" y="3362235"/>
              <a:ext cx="1305907" cy="1305905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2285181" y="1549102"/>
            <a:ext cx="163486" cy="170238"/>
          </a:xfrm>
          <a:prstGeom prst="rect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255010" y="1718945"/>
            <a:ext cx="5300980" cy="2497455"/>
            <a:chOff x="3896010" y="213284"/>
            <a:chExt cx="5300980" cy="3959225"/>
          </a:xfrm>
        </p:grpSpPr>
        <p:grpSp>
          <p:nvGrpSpPr>
            <p:cNvPr id="27" name="组合 26"/>
            <p:cNvGrpSpPr/>
            <p:nvPr/>
          </p:nvGrpSpPr>
          <p:grpSpPr>
            <a:xfrm>
              <a:off x="3896010" y="213284"/>
              <a:ext cx="5300980" cy="3959225"/>
              <a:chOff x="2548762" y="1449279"/>
              <a:chExt cx="5300980" cy="3959225"/>
            </a:xfrm>
          </p:grpSpPr>
          <p:sp>
            <p:nvSpPr>
              <p:cNvPr id="32" name="文本框 31"/>
              <p:cNvSpPr txBox="1"/>
              <p:nvPr/>
            </p:nvSpPr>
            <p:spPr>
              <a:xfrm>
                <a:off x="2548762" y="1449279"/>
                <a:ext cx="5300980" cy="395922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altLang="en-GB" sz="4400" b="1" dirty="0">
                    <a:solidFill>
                      <a:schemeClr val="bg1"/>
                    </a:solidFill>
                    <a:latin typeface="Inter" panose="02000503000000020004" charset="0"/>
                    <a:ea typeface="Inter" panose="02000503000000020004" charset="0"/>
                    <a:cs typeface="Inter" panose="02000503000000020004" charset="0"/>
                  </a:rPr>
                  <a:t>Feature Engineering and Size Impact</a:t>
                </a:r>
                <a:endParaRPr lang="en-US" altLang="en-GB" sz="4400" b="1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3446672" y="3916640"/>
                <a:ext cx="3530600" cy="27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endParaRPr lang="en-US" altLang="zh-CN" sz="1200" dirty="0">
                  <a:solidFill>
                    <a:schemeClr val="bg1"/>
                  </a:solidFill>
                  <a:latin typeface="Inter" panose="02000503000000020004" charset="0"/>
                  <a:ea typeface="Inter" panose="02000503000000020004" charset="0"/>
                  <a:cs typeface="Inter" panose="02000503000000020004" charset="0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5745347" y="295839"/>
              <a:ext cx="309880" cy="1851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endParaRPr lang="en-US" altLang="zh-CN" sz="8800" b="1" dirty="0">
                <a:solidFill>
                  <a:schemeClr val="bg1"/>
                </a:solidFill>
                <a:latin typeface="Inter Black" panose="02000503000000020004" charset="0"/>
                <a:ea typeface="Inter" panose="02000503000000020004" charset="0"/>
                <a:cs typeface="Inter Black" panose="02000503000000020004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sym typeface="+mn-ea"/>
              </a:rPr>
              <a:t>Living Area vs Sale Price</a:t>
            </a:r>
            <a:endParaRPr lang="en-GB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84775" cy="4351655"/>
          </a:xfrm>
        </p:spPr>
        <p:txBody>
          <a:bodyPr>
            <a:normAutofit/>
          </a:bodyPr>
          <a:p>
            <a:pPr marL="0" indent="0">
              <a:buNone/>
            </a:pPr>
            <a:endParaRPr lang="en-US" altLang="en-GB"/>
          </a:p>
          <a:p>
            <a:r>
              <a:rPr lang="en-US" altLang="en-GB" sz="1800">
                <a:latin typeface="Arial" panose="020B0604020202020204" pitchFamily="34" charset="0"/>
                <a:cs typeface="Arial" panose="020B0604020202020204" pitchFamily="34" charset="0"/>
              </a:rPr>
              <a:t>Strong linear relationship up to a threshold</a:t>
            </a:r>
            <a:endParaRPr lang="en-US" altLang="en-GB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GB" sz="1800">
                <a:latin typeface="Arial" panose="020B0604020202020204" pitchFamily="34" charset="0"/>
                <a:cs typeface="Arial" panose="020B0604020202020204" pitchFamily="34" charset="0"/>
              </a:rPr>
              <a:t>Beyond a certain size, price increases show </a:t>
            </a:r>
            <a:endParaRPr lang="en-US" altLang="en-GB" sz="1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altLang="en-US" sz="180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en-GB" sz="1800">
                <a:latin typeface="Arial" panose="020B0604020202020204" pitchFamily="34" charset="0"/>
                <a:cs typeface="Arial" panose="020B0604020202020204" pitchFamily="34" charset="0"/>
              </a:rPr>
              <a:t>diminishing returns</a:t>
            </a:r>
            <a:endParaRPr lang="en-US" altLang="en-GB" sz="6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en-GB" sz="6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2"/>
          <p:cNvSpPr/>
          <p:nvPr/>
        </p:nvSpPr>
        <p:spPr>
          <a:xfrm>
            <a:off x="0" y="333375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21" name="矩形 20"/>
          <p:cNvSpPr/>
          <p:nvPr/>
        </p:nvSpPr>
        <p:spPr>
          <a:xfrm rot="16200000">
            <a:off x="11313207" y="6350682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635" y="1625600"/>
            <a:ext cx="5715000" cy="45237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Bedrooms &amp; Bathrooms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80025" cy="4351655"/>
          </a:xfrm>
        </p:spPr>
        <p:txBody>
          <a:bodyPr>
            <a:normAutofit/>
          </a:bodyPr>
          <a:p>
            <a:r>
              <a:rPr lang="en-US" altLang="en-GB" sz="1600">
                <a:latin typeface="Arial" panose="020B0604020202020204" pitchFamily="34" charset="0"/>
                <a:cs typeface="Arial" panose="020B0604020202020204" pitchFamily="34" charset="0"/>
              </a:rPr>
              <a:t>Houses with 3–4 bedrooms yield optimal pricing</a:t>
            </a:r>
            <a:endParaRPr lang="en-US" altLang="en-GB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GB" sz="1600">
                <a:latin typeface="Arial" panose="020B0604020202020204" pitchFamily="34" charset="0"/>
                <a:cs typeface="Arial" panose="020B0604020202020204" pitchFamily="34" charset="0"/>
              </a:rPr>
              <a:t>More bedrooms without corresponding space</a:t>
            </a:r>
            <a:r>
              <a:rPr lang="en-IN" alt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1600">
                <a:latin typeface="Arial" panose="020B0604020202020204" pitchFamily="34" charset="0"/>
                <a:cs typeface="Arial" panose="020B0604020202020204" pitchFamily="34" charset="0"/>
              </a:rPr>
              <a:t>does not increase</a:t>
            </a:r>
            <a:r>
              <a:rPr lang="en-IN" altLang="en-US" sz="1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GB" sz="1600">
                <a:latin typeface="Arial" panose="020B0604020202020204" pitchFamily="34" charset="0"/>
                <a:cs typeface="Arial" panose="020B0604020202020204" pitchFamily="34" charset="0"/>
              </a:rPr>
              <a:t>value proportionally</a:t>
            </a:r>
            <a:endParaRPr lang="en-US" altLang="en-GB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en-GB" sz="1600" b="1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altLang="en-GB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GB" sz="1600">
                <a:latin typeface="Arial" panose="020B0604020202020204" pitchFamily="34" charset="0"/>
                <a:cs typeface="Arial" panose="020B0604020202020204" pitchFamily="34" charset="0"/>
              </a:rPr>
              <a:t>Space quality matters more than space quantity.</a:t>
            </a:r>
            <a:endParaRPr lang="en-US" altLang="en-GB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2"/>
          <p:cNvSpPr/>
          <p:nvPr/>
        </p:nvSpPr>
        <p:spPr>
          <a:xfrm>
            <a:off x="0" y="333375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21" name="矩形 20"/>
          <p:cNvSpPr/>
          <p:nvPr/>
        </p:nvSpPr>
        <p:spPr>
          <a:xfrm rot="16200000">
            <a:off x="11313207" y="6350682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005030000000200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8225" y="1779905"/>
            <a:ext cx="5275580" cy="43370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825*251"/>
  <p:tag name="TABLE_ENDDRAG_RECT" val="67*110*825*251"/>
</p:tagLst>
</file>

<file path=ppt/tags/tag2.xml><?xml version="1.0" encoding="utf-8"?>
<p:tagLst xmlns:p="http://schemas.openxmlformats.org/presentationml/2006/main">
  <p:tag name="ISLIDE.GUIDESSETTING" val="{&quot;Id&quot;:&quot;GuidesStyle_Wide&quot;,&quot;Name&quot;:&quot;宽&quot;,&quot;HeaderHeight&quot;:15.0,&quot;FooterHeight&quot;:9.0,&quot;SideMargin&quot;:5.5,&quot;TopMargin&quot;:0.0,&quot;BottomMargin&quot;:0.0,&quot;IntervalMargin&quot;:2.5,&quot;SettingType&quot;:&quot;System&quot;}"/>
  <p:tag name="KSO_WPP_MARK_KEY" val="e3592c3a-67b6-44a0-9c3c-c2365d08998f"/>
  <p:tag name="COMMONDATA" val="eyJoZGlkIjoiMmNmYmEwOWQ4Y2Q0M2IxMGZkNjI4ZjhkZDQyNzg1OTYifQ=="/>
</p:tagLst>
</file>

<file path=ppt/theme/theme1.xml><?xml version="1.0" encoding="utf-8"?>
<a:theme xmlns:a="http://schemas.openxmlformats.org/drawingml/2006/main" name="Office 主题​​">
  <a:themeElements>
    <a:clrScheme name="自定义 38">
      <a:dk1>
        <a:srgbClr val="515151"/>
      </a:dk1>
      <a:lt1>
        <a:srgbClr val="FFFFFF"/>
      </a:lt1>
      <a:dk2>
        <a:srgbClr val="778495"/>
      </a:dk2>
      <a:lt2>
        <a:srgbClr val="F0F0F0"/>
      </a:lt2>
      <a:accent1>
        <a:srgbClr val="FD5F14"/>
      </a:accent1>
      <a:accent2>
        <a:srgbClr val="172842"/>
      </a:accent2>
      <a:accent3>
        <a:srgbClr val="33D1AD"/>
      </a:accent3>
      <a:accent4>
        <a:srgbClr val="9266ED"/>
      </a:accent4>
      <a:accent5>
        <a:srgbClr val="8F95DB"/>
      </a:accent5>
      <a:accent6>
        <a:srgbClr val="C9C9C9"/>
      </a:accent6>
      <a:hlink>
        <a:srgbClr val="86F3D2"/>
      </a:hlink>
      <a:folHlink>
        <a:srgbClr val="BFBFBF"/>
      </a:folHlink>
    </a:clrScheme>
    <a:fontScheme name="自定义 3">
      <a:majorFont>
        <a:latin typeface="Inter"/>
        <a:ea typeface="Inter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1400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nter"/>
        <a:ea typeface=""/>
        <a:cs typeface=""/>
        <a:font script="Jpan" typeface="游ゴシック"/>
        <a:font script="Hang" typeface="맑은 고딕"/>
        <a:font script="Hans" typeface="Inter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nter"/>
        <a:ea typeface=""/>
        <a:cs typeface=""/>
        <a:font script="Jpan" typeface="游ゴシック"/>
        <a:font script="Hang" typeface="맑은 고딕"/>
        <a:font script="Hans" typeface="Inter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2985</Words>
  <Application>WPS Presentation</Application>
  <PresentationFormat>宽屏</PresentationFormat>
  <Paragraphs>154</Paragraphs>
  <Slides>16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SimSun</vt:lpstr>
      <vt:lpstr>Wingdings</vt:lpstr>
      <vt:lpstr>Inter</vt:lpstr>
      <vt:lpstr>Inter Black</vt:lpstr>
      <vt:lpstr>Wingdings</vt:lpstr>
      <vt:lpstr>Microsoft YaHei</vt:lpstr>
      <vt:lpstr>Arial Unicode MS</vt:lpstr>
      <vt:lpstr>Times New Roman</vt:lpstr>
      <vt:lpstr>Arial Black</vt:lpstr>
      <vt:lpstr>Blackadder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Living Area vs Sale Price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迎风</dc:creator>
  <cp:lastModifiedBy>Rahul ER</cp:lastModifiedBy>
  <cp:revision>1781</cp:revision>
  <dcterms:created xsi:type="dcterms:W3CDTF">2020-10-22T13:55:00Z</dcterms:created>
  <dcterms:modified xsi:type="dcterms:W3CDTF">2026-01-31T08:18:20Z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2057-12.2.0.23197</vt:lpwstr>
  </property>
  <property fmtid="{D5CDD505-2E9C-101B-9397-08002B2CF9AE}" pid="3" name="ICV">
    <vt:lpwstr>53E3A074E50E4AD0864ABCECABDBAE65_11</vt:lpwstr>
  </property>
</Properties>
</file>